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  <p:sldMasterId id="2147483653" r:id="rId3"/>
  </p:sldMasterIdLst>
  <p:sldIdLst>
    <p:sldId id="256" r:id="rId4"/>
    <p:sldId id="295" r:id="rId5"/>
    <p:sldId id="267" r:id="rId6"/>
    <p:sldId id="305" r:id="rId7"/>
    <p:sldId id="278" r:id="rId8"/>
    <p:sldId id="296" r:id="rId9"/>
    <p:sldId id="264" r:id="rId10"/>
    <p:sldId id="319" r:id="rId11"/>
    <p:sldId id="324" r:id="rId12"/>
    <p:sldId id="325" r:id="rId13"/>
    <p:sldId id="320" r:id="rId14"/>
    <p:sldId id="257" r:id="rId15"/>
    <p:sldId id="313" r:id="rId16"/>
    <p:sldId id="314" r:id="rId17"/>
    <p:sldId id="315" r:id="rId18"/>
    <p:sldId id="316" r:id="rId19"/>
    <p:sldId id="317" r:id="rId20"/>
    <p:sldId id="318" r:id="rId21"/>
    <p:sldId id="309" r:id="rId22"/>
    <p:sldId id="326" r:id="rId23"/>
    <p:sldId id="327" r:id="rId24"/>
    <p:sldId id="312" r:id="rId25"/>
    <p:sldId id="328" r:id="rId26"/>
    <p:sldId id="329" r:id="rId27"/>
    <p:sldId id="330" r:id="rId28"/>
    <p:sldId id="333" r:id="rId29"/>
    <p:sldId id="332" r:id="rId30"/>
    <p:sldId id="334" r:id="rId31"/>
    <p:sldId id="308" r:id="rId32"/>
    <p:sldId id="271" r:id="rId33"/>
    <p:sldId id="262" r:id="rId34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784A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490" autoAdjust="0"/>
    <p:restoredTop sz="94660"/>
  </p:normalViewPr>
  <p:slideViewPr>
    <p:cSldViewPr>
      <p:cViewPr varScale="1">
        <p:scale>
          <a:sx n="96" d="100"/>
          <a:sy n="96" d="100"/>
        </p:scale>
        <p:origin x="762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presProps" Target="presProp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1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0" y="2859782"/>
            <a:ext cx="4320480" cy="1080121"/>
          </a:xfrm>
          <a:prstGeom prst="rect">
            <a:avLst/>
          </a:prstGeom>
        </p:spPr>
        <p:txBody>
          <a:bodyPr anchor="ctr"/>
          <a:lstStyle>
            <a:lvl1pPr marL="0" indent="0" algn="r">
              <a:lnSpc>
                <a:spcPct val="100000"/>
              </a:lnSpc>
              <a:buNone/>
              <a:defRPr sz="3600" b="1" baseline="0">
                <a:solidFill>
                  <a:schemeClr val="accent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>
                <a:ea typeface="맑은 고딕" pitchFamily="50" charset="-127"/>
              </a:rPr>
              <a:t>FREE</a:t>
            </a:r>
          </a:p>
          <a:p>
            <a:r>
              <a:rPr lang="en-US" altLang="ko-KR" dirty="0">
                <a:ea typeface="맑은 고딕" pitchFamily="50" charset="-127"/>
              </a:rPr>
              <a:t>PPT TEMPLATES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571852" y="4083918"/>
            <a:ext cx="4320480" cy="432048"/>
          </a:xfrm>
          <a:prstGeom prst="rect">
            <a:avLst/>
          </a:prstGeom>
        </p:spPr>
        <p:txBody>
          <a:bodyPr anchor="ctr"/>
          <a:lstStyle>
            <a:lvl1pPr marL="0" indent="0" algn="r">
              <a:lnSpc>
                <a:spcPct val="100000"/>
              </a:lnSpc>
              <a:buNone/>
              <a:defRPr sz="1400" b="0" baseline="0">
                <a:solidFill>
                  <a:schemeClr val="accent1"/>
                </a:solidFill>
                <a:latin typeface="+mn-lt"/>
                <a:cs typeface="Arial" pitchFamily="34" charset="0"/>
              </a:defRPr>
            </a:lvl1pPr>
          </a:lstStyle>
          <a:p>
            <a:pPr>
              <a:spcBef>
                <a:spcPts val="0"/>
              </a:spcBef>
              <a:defRPr/>
            </a:pPr>
            <a:r>
              <a:rPr lang="en-US" altLang="ko-KR" b="1" dirty="0"/>
              <a:t>INSERT THE TITLE </a:t>
            </a:r>
          </a:p>
          <a:p>
            <a:pPr>
              <a:spcBef>
                <a:spcPts val="0"/>
              </a:spcBef>
              <a:defRPr/>
            </a:pPr>
            <a:r>
              <a:rPr lang="en-US" altLang="ko-KR" b="1" dirty="0"/>
              <a:t>OF YOUR PRESENTATION HERE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1627365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Image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0" y="1203598"/>
            <a:ext cx="6660232" cy="25922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6732240" y="0"/>
            <a:ext cx="2411760" cy="5143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259361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Image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6694140" y="447700"/>
            <a:ext cx="1944216" cy="432048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4629910" y="2207890"/>
            <a:ext cx="1944216" cy="256029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2565681" y="2207890"/>
            <a:ext cx="1944216" cy="256029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501452" y="2207890"/>
            <a:ext cx="1944216" cy="256029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368720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00" b="0" baseline="0">
                <a:solidFill>
                  <a:srgbClr val="4784A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rgbClr val="4784A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291060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530027" y="400075"/>
            <a:ext cx="2700000" cy="21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5940152" y="400075"/>
            <a:ext cx="2698204" cy="21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3230327" y="2567980"/>
            <a:ext cx="2700000" cy="21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403730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150937" y="128809"/>
            <a:ext cx="3168352" cy="280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3457972" y="128811"/>
            <a:ext cx="2052000" cy="133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7" hasCustomPrompt="1"/>
          </p:nvPr>
        </p:nvSpPr>
        <p:spPr>
          <a:xfrm>
            <a:off x="3457972" y="1604809"/>
            <a:ext cx="2052000" cy="133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8" hasCustomPrompt="1"/>
          </p:nvPr>
        </p:nvSpPr>
        <p:spPr>
          <a:xfrm>
            <a:off x="150937" y="3075806"/>
            <a:ext cx="2052000" cy="19442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9" hasCustomPrompt="1"/>
          </p:nvPr>
        </p:nvSpPr>
        <p:spPr>
          <a:xfrm>
            <a:off x="2330226" y="3075806"/>
            <a:ext cx="3175223" cy="19442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516136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Image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accent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accent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2771800" y="1404764"/>
            <a:ext cx="6372200" cy="302433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232020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apes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42646" y="92609"/>
            <a:ext cx="8679898" cy="5431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/>
              <a:t>Fully Editable Shapes</a:t>
            </a:r>
          </a:p>
        </p:txBody>
      </p:sp>
    </p:spTree>
    <p:extLst>
      <p:ext uri="{BB962C8B-B14F-4D97-AF65-F5344CB8AC3E}">
        <p14:creationId xmlns:p14="http://schemas.microsoft.com/office/powerpoint/2010/main" val="422659570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accent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11" name="Rounded Rectangle 10"/>
          <p:cNvSpPr/>
          <p:nvPr userDrawn="1"/>
        </p:nvSpPr>
        <p:spPr>
          <a:xfrm>
            <a:off x="354008" y="1131589"/>
            <a:ext cx="2849840" cy="364917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Rounded Rectangle 16"/>
          <p:cNvSpPr/>
          <p:nvPr userDrawn="1"/>
        </p:nvSpPr>
        <p:spPr>
          <a:xfrm>
            <a:off x="531932" y="1347500"/>
            <a:ext cx="108520" cy="3240473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8" name="Half Frame 17"/>
          <p:cNvSpPr/>
          <p:nvPr userDrawn="1"/>
        </p:nvSpPr>
        <p:spPr>
          <a:xfrm rot="5400000">
            <a:off x="2592642" y="1238201"/>
            <a:ext cx="502331" cy="502331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818220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707904" y="2211710"/>
            <a:ext cx="5436096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1" baseline="0">
                <a:solidFill>
                  <a:schemeClr val="accent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707904" y="2787774"/>
            <a:ext cx="5436096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accent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grpSp>
        <p:nvGrpSpPr>
          <p:cNvPr id="2" name="Group 1"/>
          <p:cNvGrpSpPr/>
          <p:nvPr userDrawn="1"/>
        </p:nvGrpSpPr>
        <p:grpSpPr>
          <a:xfrm>
            <a:off x="1462172" y="1475774"/>
            <a:ext cx="1505118" cy="2191951"/>
            <a:chOff x="709613" y="625475"/>
            <a:chExt cx="2908300" cy="4235450"/>
          </a:xfrm>
        </p:grpSpPr>
        <p:pic>
          <p:nvPicPr>
            <p:cNvPr id="2050" name="Picture 2" descr="E:\002-KIMS BUSINESS\007-02-Fullslidesppt-Contents\20161219\07-real\real-item02.png"/>
            <p:cNvPicPr>
              <a:picLocks noChangeAspect="1" noChangeArrowheads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9613" y="625475"/>
              <a:ext cx="2908300" cy="42354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1" name="Picture 3" descr="E:\002-KIMS BUSINESS\007-02-Fullslidesppt-Contents\20161219\07-real\real-item01.png"/>
            <p:cNvPicPr>
              <a:picLocks noChangeAspect="1" noChangeArrowheads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62120" y="1177310"/>
              <a:ext cx="1705223" cy="16090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7382354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3516367"/>
            <a:ext cx="9144000" cy="5647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1" baseline="0">
                <a:solidFill>
                  <a:schemeClr val="accent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Thank you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-148" y="4161602"/>
            <a:ext cx="9144000" cy="28235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accent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1027" name="Picture 3" descr="E:\002-KIMS BUSINESS\007-02-Fullslidesppt-Contents\20161219\07-real\real-item01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7599" y="665634"/>
            <a:ext cx="2518322" cy="2376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24771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/>
          <p:cNvSpPr/>
          <p:nvPr userDrawn="1"/>
        </p:nvSpPr>
        <p:spPr>
          <a:xfrm>
            <a:off x="467544" y="339502"/>
            <a:ext cx="2008747" cy="4504918"/>
          </a:xfrm>
          <a:custGeom>
            <a:avLst/>
            <a:gdLst>
              <a:gd name="connsiteX0" fmla="*/ 624840 w 1417320"/>
              <a:gd name="connsiteY0" fmla="*/ 800100 h 3855720"/>
              <a:gd name="connsiteX1" fmla="*/ 624840 w 1417320"/>
              <a:gd name="connsiteY1" fmla="*/ 617220 h 3855720"/>
              <a:gd name="connsiteX2" fmla="*/ 800100 w 1417320"/>
              <a:gd name="connsiteY2" fmla="*/ 617220 h 3855720"/>
              <a:gd name="connsiteX3" fmla="*/ 800100 w 1417320"/>
              <a:gd name="connsiteY3" fmla="*/ 876300 h 3855720"/>
              <a:gd name="connsiteX4" fmla="*/ 449580 w 1417320"/>
              <a:gd name="connsiteY4" fmla="*/ 876300 h 3855720"/>
              <a:gd name="connsiteX5" fmla="*/ 449580 w 1417320"/>
              <a:gd name="connsiteY5" fmla="*/ 571500 h 3855720"/>
              <a:gd name="connsiteX6" fmla="*/ 266700 w 1417320"/>
              <a:gd name="connsiteY6" fmla="*/ 571500 h 3855720"/>
              <a:gd name="connsiteX7" fmla="*/ 723900 w 1417320"/>
              <a:gd name="connsiteY7" fmla="*/ 114300 h 3855720"/>
              <a:gd name="connsiteX8" fmla="*/ 1165860 w 1417320"/>
              <a:gd name="connsiteY8" fmla="*/ 556260 h 3855720"/>
              <a:gd name="connsiteX9" fmla="*/ 1013460 w 1417320"/>
              <a:gd name="connsiteY9" fmla="*/ 556260 h 3855720"/>
              <a:gd name="connsiteX10" fmla="*/ 1013460 w 1417320"/>
              <a:gd name="connsiteY10" fmla="*/ 960120 h 3855720"/>
              <a:gd name="connsiteX11" fmla="*/ 0 w 1417320"/>
              <a:gd name="connsiteY11" fmla="*/ 960120 h 3855720"/>
              <a:gd name="connsiteX12" fmla="*/ 0 w 1417320"/>
              <a:gd name="connsiteY12" fmla="*/ 0 h 3855720"/>
              <a:gd name="connsiteX13" fmla="*/ 1417320 w 1417320"/>
              <a:gd name="connsiteY13" fmla="*/ 0 h 3855720"/>
              <a:gd name="connsiteX14" fmla="*/ 1417320 w 1417320"/>
              <a:gd name="connsiteY14" fmla="*/ 1074420 h 3855720"/>
              <a:gd name="connsiteX15" fmla="*/ 746760 w 1417320"/>
              <a:gd name="connsiteY15" fmla="*/ 1074420 h 3855720"/>
              <a:gd name="connsiteX16" fmla="*/ 746760 w 1417320"/>
              <a:gd name="connsiteY16" fmla="*/ 3855720 h 3855720"/>
              <a:gd name="connsiteX17" fmla="*/ 777240 w 1417320"/>
              <a:gd name="connsiteY17" fmla="*/ 3855720 h 3855720"/>
              <a:gd name="connsiteX18" fmla="*/ 777240 w 1417320"/>
              <a:gd name="connsiteY18" fmla="*/ 3855720 h 3855720"/>
              <a:gd name="connsiteX0" fmla="*/ 624840 w 1417320"/>
              <a:gd name="connsiteY0" fmla="*/ 800100 h 3855720"/>
              <a:gd name="connsiteX1" fmla="*/ 624840 w 1417320"/>
              <a:gd name="connsiteY1" fmla="*/ 617220 h 3855720"/>
              <a:gd name="connsiteX2" fmla="*/ 800100 w 1417320"/>
              <a:gd name="connsiteY2" fmla="*/ 617220 h 3855720"/>
              <a:gd name="connsiteX3" fmla="*/ 800100 w 1417320"/>
              <a:gd name="connsiteY3" fmla="*/ 876300 h 3855720"/>
              <a:gd name="connsiteX4" fmla="*/ 449580 w 1417320"/>
              <a:gd name="connsiteY4" fmla="*/ 876300 h 3855720"/>
              <a:gd name="connsiteX5" fmla="*/ 449580 w 1417320"/>
              <a:gd name="connsiteY5" fmla="*/ 571500 h 3855720"/>
              <a:gd name="connsiteX6" fmla="*/ 266700 w 1417320"/>
              <a:gd name="connsiteY6" fmla="*/ 571500 h 3855720"/>
              <a:gd name="connsiteX7" fmla="*/ 723900 w 1417320"/>
              <a:gd name="connsiteY7" fmla="*/ 114300 h 3855720"/>
              <a:gd name="connsiteX8" fmla="*/ 1165860 w 1417320"/>
              <a:gd name="connsiteY8" fmla="*/ 556260 h 3855720"/>
              <a:gd name="connsiteX9" fmla="*/ 1013460 w 1417320"/>
              <a:gd name="connsiteY9" fmla="*/ 556260 h 3855720"/>
              <a:gd name="connsiteX10" fmla="*/ 1013460 w 1417320"/>
              <a:gd name="connsiteY10" fmla="*/ 960120 h 3855720"/>
              <a:gd name="connsiteX11" fmla="*/ 0 w 1417320"/>
              <a:gd name="connsiteY11" fmla="*/ 960120 h 3855720"/>
              <a:gd name="connsiteX12" fmla="*/ 0 w 1417320"/>
              <a:gd name="connsiteY12" fmla="*/ 0 h 3855720"/>
              <a:gd name="connsiteX13" fmla="*/ 1417320 w 1417320"/>
              <a:gd name="connsiteY13" fmla="*/ 0 h 3855720"/>
              <a:gd name="connsiteX14" fmla="*/ 1417320 w 1417320"/>
              <a:gd name="connsiteY14" fmla="*/ 1074420 h 3855720"/>
              <a:gd name="connsiteX15" fmla="*/ 746760 w 1417320"/>
              <a:gd name="connsiteY15" fmla="*/ 1074420 h 3855720"/>
              <a:gd name="connsiteX16" fmla="*/ 746760 w 1417320"/>
              <a:gd name="connsiteY16" fmla="*/ 3855720 h 3855720"/>
              <a:gd name="connsiteX17" fmla="*/ 777240 w 1417320"/>
              <a:gd name="connsiteY17" fmla="*/ 3855720 h 3855720"/>
              <a:gd name="connsiteX18" fmla="*/ 777240 w 1417320"/>
              <a:gd name="connsiteY18" fmla="*/ 3855720 h 3855720"/>
              <a:gd name="connsiteX0" fmla="*/ 624840 w 1417320"/>
              <a:gd name="connsiteY0" fmla="*/ 800100 h 3855720"/>
              <a:gd name="connsiteX1" fmla="*/ 624840 w 1417320"/>
              <a:gd name="connsiteY1" fmla="*/ 617220 h 3855720"/>
              <a:gd name="connsiteX2" fmla="*/ 800100 w 1417320"/>
              <a:gd name="connsiteY2" fmla="*/ 617220 h 3855720"/>
              <a:gd name="connsiteX3" fmla="*/ 800100 w 1417320"/>
              <a:gd name="connsiteY3" fmla="*/ 876300 h 3855720"/>
              <a:gd name="connsiteX4" fmla="*/ 449580 w 1417320"/>
              <a:gd name="connsiteY4" fmla="*/ 876300 h 3855720"/>
              <a:gd name="connsiteX5" fmla="*/ 449580 w 1417320"/>
              <a:gd name="connsiteY5" fmla="*/ 571500 h 3855720"/>
              <a:gd name="connsiteX6" fmla="*/ 266700 w 1417320"/>
              <a:gd name="connsiteY6" fmla="*/ 571500 h 3855720"/>
              <a:gd name="connsiteX7" fmla="*/ 723900 w 1417320"/>
              <a:gd name="connsiteY7" fmla="*/ 114300 h 3855720"/>
              <a:gd name="connsiteX8" fmla="*/ 1165860 w 1417320"/>
              <a:gd name="connsiteY8" fmla="*/ 556260 h 3855720"/>
              <a:gd name="connsiteX9" fmla="*/ 1013460 w 1417320"/>
              <a:gd name="connsiteY9" fmla="*/ 556260 h 3855720"/>
              <a:gd name="connsiteX10" fmla="*/ 1013460 w 1417320"/>
              <a:gd name="connsiteY10" fmla="*/ 960120 h 3855720"/>
              <a:gd name="connsiteX11" fmla="*/ 0 w 1417320"/>
              <a:gd name="connsiteY11" fmla="*/ 960120 h 3855720"/>
              <a:gd name="connsiteX12" fmla="*/ 0 w 1417320"/>
              <a:gd name="connsiteY12" fmla="*/ 0 h 3855720"/>
              <a:gd name="connsiteX13" fmla="*/ 1417320 w 1417320"/>
              <a:gd name="connsiteY13" fmla="*/ 0 h 3855720"/>
              <a:gd name="connsiteX14" fmla="*/ 1417320 w 1417320"/>
              <a:gd name="connsiteY14" fmla="*/ 1074420 h 3855720"/>
              <a:gd name="connsiteX15" fmla="*/ 746760 w 1417320"/>
              <a:gd name="connsiteY15" fmla="*/ 1074420 h 3855720"/>
              <a:gd name="connsiteX16" fmla="*/ 746760 w 1417320"/>
              <a:gd name="connsiteY16" fmla="*/ 3855720 h 3855720"/>
              <a:gd name="connsiteX17" fmla="*/ 777240 w 1417320"/>
              <a:gd name="connsiteY17" fmla="*/ 3855720 h 3855720"/>
              <a:gd name="connsiteX18" fmla="*/ 777240 w 1417320"/>
              <a:gd name="connsiteY18" fmla="*/ 3855720 h 3855720"/>
              <a:gd name="connsiteX0" fmla="*/ 624840 w 1417320"/>
              <a:gd name="connsiteY0" fmla="*/ 800100 h 3855720"/>
              <a:gd name="connsiteX1" fmla="*/ 624840 w 1417320"/>
              <a:gd name="connsiteY1" fmla="*/ 617220 h 3855720"/>
              <a:gd name="connsiteX2" fmla="*/ 800100 w 1417320"/>
              <a:gd name="connsiteY2" fmla="*/ 617220 h 3855720"/>
              <a:gd name="connsiteX3" fmla="*/ 800100 w 1417320"/>
              <a:gd name="connsiteY3" fmla="*/ 876300 h 3855720"/>
              <a:gd name="connsiteX4" fmla="*/ 449580 w 1417320"/>
              <a:gd name="connsiteY4" fmla="*/ 876300 h 3855720"/>
              <a:gd name="connsiteX5" fmla="*/ 449580 w 1417320"/>
              <a:gd name="connsiteY5" fmla="*/ 571500 h 3855720"/>
              <a:gd name="connsiteX6" fmla="*/ 266700 w 1417320"/>
              <a:gd name="connsiteY6" fmla="*/ 571500 h 3855720"/>
              <a:gd name="connsiteX7" fmla="*/ 723900 w 1417320"/>
              <a:gd name="connsiteY7" fmla="*/ 114300 h 3855720"/>
              <a:gd name="connsiteX8" fmla="*/ 1165860 w 1417320"/>
              <a:gd name="connsiteY8" fmla="*/ 556260 h 3855720"/>
              <a:gd name="connsiteX9" fmla="*/ 1013460 w 1417320"/>
              <a:gd name="connsiteY9" fmla="*/ 556260 h 3855720"/>
              <a:gd name="connsiteX10" fmla="*/ 1013460 w 1417320"/>
              <a:gd name="connsiteY10" fmla="*/ 960120 h 3855720"/>
              <a:gd name="connsiteX11" fmla="*/ 0 w 1417320"/>
              <a:gd name="connsiteY11" fmla="*/ 960120 h 3855720"/>
              <a:gd name="connsiteX12" fmla="*/ 0 w 1417320"/>
              <a:gd name="connsiteY12" fmla="*/ 0 h 3855720"/>
              <a:gd name="connsiteX13" fmla="*/ 1417320 w 1417320"/>
              <a:gd name="connsiteY13" fmla="*/ 0 h 3855720"/>
              <a:gd name="connsiteX14" fmla="*/ 1417320 w 1417320"/>
              <a:gd name="connsiteY14" fmla="*/ 1074420 h 3855720"/>
              <a:gd name="connsiteX15" fmla="*/ 746760 w 1417320"/>
              <a:gd name="connsiteY15" fmla="*/ 1074420 h 3855720"/>
              <a:gd name="connsiteX16" fmla="*/ 746760 w 1417320"/>
              <a:gd name="connsiteY16" fmla="*/ 3855720 h 3855720"/>
              <a:gd name="connsiteX17" fmla="*/ 777240 w 1417320"/>
              <a:gd name="connsiteY17" fmla="*/ 3855720 h 3855720"/>
              <a:gd name="connsiteX18" fmla="*/ 777240 w 1417320"/>
              <a:gd name="connsiteY18" fmla="*/ 3855720 h 3855720"/>
              <a:gd name="connsiteX0" fmla="*/ 624840 w 1417320"/>
              <a:gd name="connsiteY0" fmla="*/ 800100 h 3855720"/>
              <a:gd name="connsiteX1" fmla="*/ 624840 w 1417320"/>
              <a:gd name="connsiteY1" fmla="*/ 617220 h 3855720"/>
              <a:gd name="connsiteX2" fmla="*/ 800100 w 1417320"/>
              <a:gd name="connsiteY2" fmla="*/ 617220 h 3855720"/>
              <a:gd name="connsiteX3" fmla="*/ 800100 w 1417320"/>
              <a:gd name="connsiteY3" fmla="*/ 876300 h 3855720"/>
              <a:gd name="connsiteX4" fmla="*/ 449580 w 1417320"/>
              <a:gd name="connsiteY4" fmla="*/ 876300 h 3855720"/>
              <a:gd name="connsiteX5" fmla="*/ 449580 w 1417320"/>
              <a:gd name="connsiteY5" fmla="*/ 571500 h 3855720"/>
              <a:gd name="connsiteX6" fmla="*/ 266700 w 1417320"/>
              <a:gd name="connsiteY6" fmla="*/ 571500 h 3855720"/>
              <a:gd name="connsiteX7" fmla="*/ 723900 w 1417320"/>
              <a:gd name="connsiteY7" fmla="*/ 114300 h 3855720"/>
              <a:gd name="connsiteX8" fmla="*/ 1165860 w 1417320"/>
              <a:gd name="connsiteY8" fmla="*/ 556260 h 3855720"/>
              <a:gd name="connsiteX9" fmla="*/ 1013460 w 1417320"/>
              <a:gd name="connsiteY9" fmla="*/ 556260 h 3855720"/>
              <a:gd name="connsiteX10" fmla="*/ 1013460 w 1417320"/>
              <a:gd name="connsiteY10" fmla="*/ 960120 h 3855720"/>
              <a:gd name="connsiteX11" fmla="*/ 0 w 1417320"/>
              <a:gd name="connsiteY11" fmla="*/ 960120 h 3855720"/>
              <a:gd name="connsiteX12" fmla="*/ 0 w 1417320"/>
              <a:gd name="connsiteY12" fmla="*/ 0 h 3855720"/>
              <a:gd name="connsiteX13" fmla="*/ 1417320 w 1417320"/>
              <a:gd name="connsiteY13" fmla="*/ 0 h 3855720"/>
              <a:gd name="connsiteX14" fmla="*/ 1417320 w 1417320"/>
              <a:gd name="connsiteY14" fmla="*/ 1074420 h 3855720"/>
              <a:gd name="connsiteX15" fmla="*/ 746760 w 1417320"/>
              <a:gd name="connsiteY15" fmla="*/ 1074420 h 3855720"/>
              <a:gd name="connsiteX16" fmla="*/ 746760 w 1417320"/>
              <a:gd name="connsiteY16" fmla="*/ 3855720 h 3855720"/>
              <a:gd name="connsiteX17" fmla="*/ 777240 w 1417320"/>
              <a:gd name="connsiteY17" fmla="*/ 3855720 h 3855720"/>
              <a:gd name="connsiteX18" fmla="*/ 777240 w 1417320"/>
              <a:gd name="connsiteY18" fmla="*/ 3855720 h 3855720"/>
              <a:gd name="connsiteX0" fmla="*/ 624840 w 1417320"/>
              <a:gd name="connsiteY0" fmla="*/ 800100 h 3855720"/>
              <a:gd name="connsiteX1" fmla="*/ 624840 w 1417320"/>
              <a:gd name="connsiteY1" fmla="*/ 617220 h 3855720"/>
              <a:gd name="connsiteX2" fmla="*/ 800100 w 1417320"/>
              <a:gd name="connsiteY2" fmla="*/ 617220 h 3855720"/>
              <a:gd name="connsiteX3" fmla="*/ 800100 w 1417320"/>
              <a:gd name="connsiteY3" fmla="*/ 876300 h 3855720"/>
              <a:gd name="connsiteX4" fmla="*/ 449580 w 1417320"/>
              <a:gd name="connsiteY4" fmla="*/ 876300 h 3855720"/>
              <a:gd name="connsiteX5" fmla="*/ 449580 w 1417320"/>
              <a:gd name="connsiteY5" fmla="*/ 571500 h 3855720"/>
              <a:gd name="connsiteX6" fmla="*/ 266700 w 1417320"/>
              <a:gd name="connsiteY6" fmla="*/ 571500 h 3855720"/>
              <a:gd name="connsiteX7" fmla="*/ 723900 w 1417320"/>
              <a:gd name="connsiteY7" fmla="*/ 114300 h 3855720"/>
              <a:gd name="connsiteX8" fmla="*/ 1165860 w 1417320"/>
              <a:gd name="connsiteY8" fmla="*/ 556260 h 3855720"/>
              <a:gd name="connsiteX9" fmla="*/ 1013460 w 1417320"/>
              <a:gd name="connsiteY9" fmla="*/ 556260 h 3855720"/>
              <a:gd name="connsiteX10" fmla="*/ 1013460 w 1417320"/>
              <a:gd name="connsiteY10" fmla="*/ 960120 h 3855720"/>
              <a:gd name="connsiteX11" fmla="*/ 0 w 1417320"/>
              <a:gd name="connsiteY11" fmla="*/ 960120 h 3855720"/>
              <a:gd name="connsiteX12" fmla="*/ 0 w 1417320"/>
              <a:gd name="connsiteY12" fmla="*/ 0 h 3855720"/>
              <a:gd name="connsiteX13" fmla="*/ 1417320 w 1417320"/>
              <a:gd name="connsiteY13" fmla="*/ 0 h 3855720"/>
              <a:gd name="connsiteX14" fmla="*/ 1417320 w 1417320"/>
              <a:gd name="connsiteY14" fmla="*/ 1074420 h 3855720"/>
              <a:gd name="connsiteX15" fmla="*/ 746760 w 1417320"/>
              <a:gd name="connsiteY15" fmla="*/ 1074420 h 3855720"/>
              <a:gd name="connsiteX16" fmla="*/ 746760 w 1417320"/>
              <a:gd name="connsiteY16" fmla="*/ 3855720 h 3855720"/>
              <a:gd name="connsiteX17" fmla="*/ 777240 w 1417320"/>
              <a:gd name="connsiteY17" fmla="*/ 3855720 h 3855720"/>
              <a:gd name="connsiteX0" fmla="*/ 624840 w 1417320"/>
              <a:gd name="connsiteY0" fmla="*/ 800100 h 3912161"/>
              <a:gd name="connsiteX1" fmla="*/ 624840 w 1417320"/>
              <a:gd name="connsiteY1" fmla="*/ 617220 h 3912161"/>
              <a:gd name="connsiteX2" fmla="*/ 800100 w 1417320"/>
              <a:gd name="connsiteY2" fmla="*/ 617220 h 3912161"/>
              <a:gd name="connsiteX3" fmla="*/ 800100 w 1417320"/>
              <a:gd name="connsiteY3" fmla="*/ 876300 h 3912161"/>
              <a:gd name="connsiteX4" fmla="*/ 449580 w 1417320"/>
              <a:gd name="connsiteY4" fmla="*/ 876300 h 3912161"/>
              <a:gd name="connsiteX5" fmla="*/ 449580 w 1417320"/>
              <a:gd name="connsiteY5" fmla="*/ 571500 h 3912161"/>
              <a:gd name="connsiteX6" fmla="*/ 266700 w 1417320"/>
              <a:gd name="connsiteY6" fmla="*/ 571500 h 3912161"/>
              <a:gd name="connsiteX7" fmla="*/ 723900 w 1417320"/>
              <a:gd name="connsiteY7" fmla="*/ 114300 h 3912161"/>
              <a:gd name="connsiteX8" fmla="*/ 1165860 w 1417320"/>
              <a:gd name="connsiteY8" fmla="*/ 556260 h 3912161"/>
              <a:gd name="connsiteX9" fmla="*/ 1013460 w 1417320"/>
              <a:gd name="connsiteY9" fmla="*/ 556260 h 3912161"/>
              <a:gd name="connsiteX10" fmla="*/ 1013460 w 1417320"/>
              <a:gd name="connsiteY10" fmla="*/ 960120 h 3912161"/>
              <a:gd name="connsiteX11" fmla="*/ 0 w 1417320"/>
              <a:gd name="connsiteY11" fmla="*/ 960120 h 3912161"/>
              <a:gd name="connsiteX12" fmla="*/ 0 w 1417320"/>
              <a:gd name="connsiteY12" fmla="*/ 0 h 3912161"/>
              <a:gd name="connsiteX13" fmla="*/ 1417320 w 1417320"/>
              <a:gd name="connsiteY13" fmla="*/ 0 h 3912161"/>
              <a:gd name="connsiteX14" fmla="*/ 1417320 w 1417320"/>
              <a:gd name="connsiteY14" fmla="*/ 1074420 h 3912161"/>
              <a:gd name="connsiteX15" fmla="*/ 746760 w 1417320"/>
              <a:gd name="connsiteY15" fmla="*/ 1074420 h 3912161"/>
              <a:gd name="connsiteX16" fmla="*/ 746760 w 1417320"/>
              <a:gd name="connsiteY16" fmla="*/ 3855720 h 3912161"/>
              <a:gd name="connsiteX17" fmla="*/ 1132014 w 1417320"/>
              <a:gd name="connsiteY17" fmla="*/ 3912161 h 3912161"/>
              <a:gd name="connsiteX0" fmla="*/ 624840 w 1417320"/>
              <a:gd name="connsiteY0" fmla="*/ 800100 h 3855720"/>
              <a:gd name="connsiteX1" fmla="*/ 624840 w 1417320"/>
              <a:gd name="connsiteY1" fmla="*/ 617220 h 3855720"/>
              <a:gd name="connsiteX2" fmla="*/ 800100 w 1417320"/>
              <a:gd name="connsiteY2" fmla="*/ 617220 h 3855720"/>
              <a:gd name="connsiteX3" fmla="*/ 800100 w 1417320"/>
              <a:gd name="connsiteY3" fmla="*/ 876300 h 3855720"/>
              <a:gd name="connsiteX4" fmla="*/ 449580 w 1417320"/>
              <a:gd name="connsiteY4" fmla="*/ 876300 h 3855720"/>
              <a:gd name="connsiteX5" fmla="*/ 449580 w 1417320"/>
              <a:gd name="connsiteY5" fmla="*/ 571500 h 3855720"/>
              <a:gd name="connsiteX6" fmla="*/ 266700 w 1417320"/>
              <a:gd name="connsiteY6" fmla="*/ 571500 h 3855720"/>
              <a:gd name="connsiteX7" fmla="*/ 723900 w 1417320"/>
              <a:gd name="connsiteY7" fmla="*/ 114300 h 3855720"/>
              <a:gd name="connsiteX8" fmla="*/ 1165860 w 1417320"/>
              <a:gd name="connsiteY8" fmla="*/ 556260 h 3855720"/>
              <a:gd name="connsiteX9" fmla="*/ 1013460 w 1417320"/>
              <a:gd name="connsiteY9" fmla="*/ 556260 h 3855720"/>
              <a:gd name="connsiteX10" fmla="*/ 1013460 w 1417320"/>
              <a:gd name="connsiteY10" fmla="*/ 960120 h 3855720"/>
              <a:gd name="connsiteX11" fmla="*/ 0 w 1417320"/>
              <a:gd name="connsiteY11" fmla="*/ 960120 h 3855720"/>
              <a:gd name="connsiteX12" fmla="*/ 0 w 1417320"/>
              <a:gd name="connsiteY12" fmla="*/ 0 h 3855720"/>
              <a:gd name="connsiteX13" fmla="*/ 1417320 w 1417320"/>
              <a:gd name="connsiteY13" fmla="*/ 0 h 3855720"/>
              <a:gd name="connsiteX14" fmla="*/ 1417320 w 1417320"/>
              <a:gd name="connsiteY14" fmla="*/ 1074420 h 3855720"/>
              <a:gd name="connsiteX15" fmla="*/ 746760 w 1417320"/>
              <a:gd name="connsiteY15" fmla="*/ 1074420 h 3855720"/>
              <a:gd name="connsiteX16" fmla="*/ 746760 w 1417320"/>
              <a:gd name="connsiteY16" fmla="*/ 3855720 h 3855720"/>
              <a:gd name="connsiteX0" fmla="*/ 624840 w 2109415"/>
              <a:gd name="connsiteY0" fmla="*/ 800100 h 3855720"/>
              <a:gd name="connsiteX1" fmla="*/ 624840 w 2109415"/>
              <a:gd name="connsiteY1" fmla="*/ 617220 h 3855720"/>
              <a:gd name="connsiteX2" fmla="*/ 800100 w 2109415"/>
              <a:gd name="connsiteY2" fmla="*/ 617220 h 3855720"/>
              <a:gd name="connsiteX3" fmla="*/ 800100 w 2109415"/>
              <a:gd name="connsiteY3" fmla="*/ 876300 h 3855720"/>
              <a:gd name="connsiteX4" fmla="*/ 449580 w 2109415"/>
              <a:gd name="connsiteY4" fmla="*/ 876300 h 3855720"/>
              <a:gd name="connsiteX5" fmla="*/ 449580 w 2109415"/>
              <a:gd name="connsiteY5" fmla="*/ 571500 h 3855720"/>
              <a:gd name="connsiteX6" fmla="*/ 266700 w 2109415"/>
              <a:gd name="connsiteY6" fmla="*/ 571500 h 3855720"/>
              <a:gd name="connsiteX7" fmla="*/ 723900 w 2109415"/>
              <a:gd name="connsiteY7" fmla="*/ 114300 h 3855720"/>
              <a:gd name="connsiteX8" fmla="*/ 1165860 w 2109415"/>
              <a:gd name="connsiteY8" fmla="*/ 556260 h 3855720"/>
              <a:gd name="connsiteX9" fmla="*/ 1013460 w 2109415"/>
              <a:gd name="connsiteY9" fmla="*/ 556260 h 3855720"/>
              <a:gd name="connsiteX10" fmla="*/ 1013460 w 2109415"/>
              <a:gd name="connsiteY10" fmla="*/ 960120 h 3855720"/>
              <a:gd name="connsiteX11" fmla="*/ 0 w 2109415"/>
              <a:gd name="connsiteY11" fmla="*/ 960120 h 3855720"/>
              <a:gd name="connsiteX12" fmla="*/ 0 w 2109415"/>
              <a:gd name="connsiteY12" fmla="*/ 0 h 3855720"/>
              <a:gd name="connsiteX13" fmla="*/ 1417320 w 2109415"/>
              <a:gd name="connsiteY13" fmla="*/ 0 h 3855720"/>
              <a:gd name="connsiteX14" fmla="*/ 1417320 w 2109415"/>
              <a:gd name="connsiteY14" fmla="*/ 1074420 h 3855720"/>
              <a:gd name="connsiteX15" fmla="*/ 2109415 w 2109415"/>
              <a:gd name="connsiteY15" fmla="*/ 1074420 h 3855720"/>
              <a:gd name="connsiteX16" fmla="*/ 746760 w 2109415"/>
              <a:gd name="connsiteY16" fmla="*/ 3855720 h 3855720"/>
              <a:gd name="connsiteX0" fmla="*/ 624840 w 2125540"/>
              <a:gd name="connsiteY0" fmla="*/ 800100 h 4766844"/>
              <a:gd name="connsiteX1" fmla="*/ 624840 w 2125540"/>
              <a:gd name="connsiteY1" fmla="*/ 617220 h 4766844"/>
              <a:gd name="connsiteX2" fmla="*/ 800100 w 2125540"/>
              <a:gd name="connsiteY2" fmla="*/ 617220 h 4766844"/>
              <a:gd name="connsiteX3" fmla="*/ 800100 w 2125540"/>
              <a:gd name="connsiteY3" fmla="*/ 876300 h 4766844"/>
              <a:gd name="connsiteX4" fmla="*/ 449580 w 2125540"/>
              <a:gd name="connsiteY4" fmla="*/ 876300 h 4766844"/>
              <a:gd name="connsiteX5" fmla="*/ 449580 w 2125540"/>
              <a:gd name="connsiteY5" fmla="*/ 571500 h 4766844"/>
              <a:gd name="connsiteX6" fmla="*/ 266700 w 2125540"/>
              <a:gd name="connsiteY6" fmla="*/ 571500 h 4766844"/>
              <a:gd name="connsiteX7" fmla="*/ 723900 w 2125540"/>
              <a:gd name="connsiteY7" fmla="*/ 114300 h 4766844"/>
              <a:gd name="connsiteX8" fmla="*/ 1165860 w 2125540"/>
              <a:gd name="connsiteY8" fmla="*/ 556260 h 4766844"/>
              <a:gd name="connsiteX9" fmla="*/ 1013460 w 2125540"/>
              <a:gd name="connsiteY9" fmla="*/ 556260 h 4766844"/>
              <a:gd name="connsiteX10" fmla="*/ 1013460 w 2125540"/>
              <a:gd name="connsiteY10" fmla="*/ 960120 h 4766844"/>
              <a:gd name="connsiteX11" fmla="*/ 0 w 2125540"/>
              <a:gd name="connsiteY11" fmla="*/ 960120 h 4766844"/>
              <a:gd name="connsiteX12" fmla="*/ 0 w 2125540"/>
              <a:gd name="connsiteY12" fmla="*/ 0 h 4766844"/>
              <a:gd name="connsiteX13" fmla="*/ 1417320 w 2125540"/>
              <a:gd name="connsiteY13" fmla="*/ 0 h 4766844"/>
              <a:gd name="connsiteX14" fmla="*/ 1417320 w 2125540"/>
              <a:gd name="connsiteY14" fmla="*/ 1074420 h 4766844"/>
              <a:gd name="connsiteX15" fmla="*/ 2109415 w 2125540"/>
              <a:gd name="connsiteY15" fmla="*/ 1074420 h 4766844"/>
              <a:gd name="connsiteX16" fmla="*/ 2125540 w 2125540"/>
              <a:gd name="connsiteY16" fmla="*/ 4766844 h 4766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25540" h="4766844">
                <a:moveTo>
                  <a:pt x="624840" y="800100"/>
                </a:moveTo>
                <a:lnTo>
                  <a:pt x="624840" y="617220"/>
                </a:lnTo>
                <a:lnTo>
                  <a:pt x="800100" y="617220"/>
                </a:lnTo>
                <a:lnTo>
                  <a:pt x="800100" y="876300"/>
                </a:lnTo>
                <a:lnTo>
                  <a:pt x="449580" y="876300"/>
                </a:lnTo>
                <a:lnTo>
                  <a:pt x="449580" y="571500"/>
                </a:lnTo>
                <a:lnTo>
                  <a:pt x="266700" y="571500"/>
                </a:lnTo>
                <a:lnTo>
                  <a:pt x="723900" y="114300"/>
                </a:lnTo>
                <a:lnTo>
                  <a:pt x="1165860" y="556260"/>
                </a:lnTo>
                <a:lnTo>
                  <a:pt x="1013460" y="556260"/>
                </a:lnTo>
                <a:lnTo>
                  <a:pt x="1013460" y="960120"/>
                </a:lnTo>
                <a:lnTo>
                  <a:pt x="0" y="960120"/>
                </a:lnTo>
                <a:lnTo>
                  <a:pt x="0" y="0"/>
                </a:lnTo>
                <a:lnTo>
                  <a:pt x="1417320" y="0"/>
                </a:lnTo>
                <a:lnTo>
                  <a:pt x="1417320" y="1074420"/>
                </a:lnTo>
                <a:lnTo>
                  <a:pt x="2109415" y="1074420"/>
                </a:lnTo>
                <a:lnTo>
                  <a:pt x="2125540" y="4766844"/>
                </a:lnTo>
              </a:path>
            </a:pathLst>
          </a:custGeom>
          <a:ln w="38100">
            <a:solidFill>
              <a:schemeClr val="bg1"/>
            </a:solidFill>
          </a:ln>
          <a:effectLst>
            <a:outerShdw blurRad="25400" dist="127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57120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1538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accent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5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accent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129044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accent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accent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23534157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691680" y="123478"/>
            <a:ext cx="7452320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accent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1691680" y="699542"/>
            <a:ext cx="7452320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accent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5092680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251520" y="3051423"/>
            <a:ext cx="2016224" cy="1728192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7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635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Rectangle 11"/>
          <p:cNvSpPr/>
          <p:nvPr userDrawn="1"/>
        </p:nvSpPr>
        <p:spPr>
          <a:xfrm>
            <a:off x="2452564" y="3051423"/>
            <a:ext cx="2016224" cy="1728192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7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635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4657800" y="3051423"/>
            <a:ext cx="2016224" cy="1728192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7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635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6863036" y="3051423"/>
            <a:ext cx="2016224" cy="1728192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7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635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00" b="0" baseline="0">
                <a:solidFill>
                  <a:schemeClr val="accent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accent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7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251520" y="1264881"/>
            <a:ext cx="2016224" cy="1764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2452564" y="1271413"/>
            <a:ext cx="2016224" cy="1764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4657800" y="1277945"/>
            <a:ext cx="2016224" cy="1764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6863036" y="1284477"/>
            <a:ext cx="2016224" cy="1764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28164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2195736" y="1096157"/>
            <a:ext cx="6408712" cy="487288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7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635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2195736" y="1680605"/>
            <a:ext cx="5940000" cy="487288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7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635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2195736" y="2265053"/>
            <a:ext cx="5472000" cy="487288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7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635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987824" y="123478"/>
            <a:ext cx="6156176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4000" b="0" baseline="0">
                <a:solidFill>
                  <a:schemeClr val="accent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987824" y="699542"/>
            <a:ext cx="6156176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accent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6" name="Picture 2" descr="D:\Fullppt\PNG이미지\핸드폰2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700000">
            <a:off x="225671" y="648554"/>
            <a:ext cx="2908176" cy="3521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Picture Placeholder 2"/>
          <p:cNvSpPr>
            <a:spLocks noGrp="1"/>
          </p:cNvSpPr>
          <p:nvPr>
            <p:ph type="pic" idx="1" hasCustomPrompt="1"/>
          </p:nvPr>
        </p:nvSpPr>
        <p:spPr>
          <a:xfrm rot="20700000">
            <a:off x="870629" y="786724"/>
            <a:ext cx="1677203" cy="25907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294472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Image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D:\Fullppt\005-PNG이미지\모니터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411510"/>
            <a:ext cx="2664296" cy="265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2076170" y="521952"/>
            <a:ext cx="2447664" cy="16623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pic>
        <p:nvPicPr>
          <p:cNvPr id="8" name="Picture 2" descr="D:\Fullppt\005-PNG이미지\모니터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7710" y="2389300"/>
            <a:ext cx="2664296" cy="265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6084168" y="2499742"/>
            <a:ext cx="2447664" cy="16623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698808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2" Type="http://schemas.openxmlformats.org/officeDocument/2006/relationships/slideLayout" Target="../slideLayouts/slideLayout4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6683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7555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52" r:id="rId2"/>
    <p:sldLayoutId id="2147483668" r:id="rId3"/>
    <p:sldLayoutId id="2147483660" r:id="rId4"/>
    <p:sldLayoutId id="2147483661" r:id="rId5"/>
    <p:sldLayoutId id="2147483662" r:id="rId6"/>
    <p:sldLayoutId id="2147483671" r:id="rId7"/>
    <p:sldLayoutId id="2147483669" r:id="rId8"/>
    <p:sldLayoutId id="2147483670" r:id="rId9"/>
    <p:sldLayoutId id="2147483663" r:id="rId10"/>
    <p:sldLayoutId id="2147483664" r:id="rId11"/>
    <p:sldLayoutId id="2147483665" r:id="rId12"/>
    <p:sldLayoutId id="2147483666" r:id="rId13"/>
    <p:sldLayoutId id="2147483672" r:id="rId14"/>
    <p:sldLayoutId id="2147483656" r:id="rId15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4710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4.png"/><Relationship Id="rId7" Type="http://schemas.openxmlformats.org/officeDocument/2006/relationships/image" Target="../media/image27.png"/><Relationship Id="rId2" Type="http://schemas.openxmlformats.org/officeDocument/2006/relationships/hyperlink" Target="https://www.iconfinder.com/icons/494540/fast_faster_hurry_run_running_sport_sports_icon" TargetMode="External"/><Relationship Id="rId1" Type="http://schemas.openxmlformats.org/officeDocument/2006/relationships/slideLayout" Target="../slideLayouts/slideLayout15.xml"/><Relationship Id="rId6" Type="http://schemas.openxmlformats.org/officeDocument/2006/relationships/hyperlink" Target="https://www.shareicon.net/tag/man?p=133" TargetMode="Externa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4" Type="http://schemas.microsoft.com/office/2007/relationships/hdphoto" Target="../media/hdphoto3.wdp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564036" y="1467675"/>
            <a:ext cx="5184428" cy="1800201"/>
          </a:xfrm>
        </p:spPr>
        <p:txBody>
          <a:bodyPr/>
          <a:lstStyle/>
          <a:p>
            <a:r>
              <a:rPr lang="en-US" altLang="ko-KR" sz="5400" dirty="0">
                <a:ea typeface="맑은 고딕" pitchFamily="50" charset="-127"/>
              </a:rPr>
              <a:t>Real Estate Affordability </a:t>
            </a:r>
            <a:endParaRPr lang="en-US" altLang="ko-KR" sz="54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644008" y="3491884"/>
            <a:ext cx="4248472" cy="1184067"/>
          </a:xfrm>
        </p:spPr>
        <p:txBody>
          <a:bodyPr/>
          <a:lstStyle/>
          <a:p>
            <a:pPr>
              <a:spcBef>
                <a:spcPts val="0"/>
              </a:spcBef>
              <a:defRPr/>
            </a:pPr>
            <a:r>
              <a:rPr lang="en-US" altLang="ko-KR" sz="1800" b="1" dirty="0"/>
              <a:t>By: Lori Harris, Brianna McKelvey, </a:t>
            </a:r>
          </a:p>
          <a:p>
            <a:pPr>
              <a:spcBef>
                <a:spcPts val="0"/>
              </a:spcBef>
              <a:defRPr/>
            </a:pPr>
            <a:r>
              <a:rPr lang="en-US" altLang="ko-KR" sz="1800" b="1" dirty="0"/>
              <a:t>Rachel Powell, Joe Robbins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44208" y="843558"/>
            <a:ext cx="2304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b="1" dirty="0">
                <a:solidFill>
                  <a:schemeClr val="accent1"/>
                </a:solidFill>
                <a:latin typeface="+mj-lt"/>
                <a:cs typeface="Arial" pitchFamily="34" charset="0"/>
              </a:rPr>
              <a:t>Group 1</a:t>
            </a:r>
            <a:endParaRPr lang="ko-KR" altLang="en-US" sz="2000" b="1" dirty="0">
              <a:solidFill>
                <a:schemeClr val="accent1"/>
              </a:solidFill>
              <a:latin typeface="+mj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18413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66F2029-CED2-4EAD-934F-1392B0034F6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Affordability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31080B-C8E2-4E4C-8275-91F0971492D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Divided Affordability into 3 tiers based on Household median income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4FD4500-427F-4F6C-BF73-05A1BAE54F38}"/>
              </a:ext>
            </a:extLst>
          </p:cNvPr>
          <p:cNvSpPr txBox="1"/>
          <p:nvPr/>
        </p:nvSpPr>
        <p:spPr>
          <a:xfrm>
            <a:off x="1691680" y="1059582"/>
            <a:ext cx="36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cs typeface="Arial" pitchFamily="34" charset="0"/>
              </a:rPr>
              <a:t>Lower Tier: &lt;$40,000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2E7118E-D5F3-4B6C-BF1F-B71C0144337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28750"/>
            <a:ext cx="9144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7723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sz="3200" dirty="0"/>
              <a:t>Three Tier Comparison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5F34261-08AF-43AF-97E9-D1E85510B5E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3700"/>
          <a:stretch/>
        </p:blipFill>
        <p:spPr>
          <a:xfrm>
            <a:off x="400447" y="699542"/>
            <a:ext cx="8312728" cy="13092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18AA074-BB54-4869-916D-BBDC4B017B1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749" b="18900"/>
          <a:stretch/>
        </p:blipFill>
        <p:spPr>
          <a:xfrm>
            <a:off x="404190" y="806621"/>
            <a:ext cx="8312727" cy="96325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CAA673D-6AEA-492A-A77C-A0A7DE449A7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3700"/>
          <a:stretch/>
        </p:blipFill>
        <p:spPr>
          <a:xfrm>
            <a:off x="415637" y="1841850"/>
            <a:ext cx="8312727" cy="13092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3C510ED-0EA3-40D8-9507-29787745B4F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851" b="18900"/>
          <a:stretch/>
        </p:blipFill>
        <p:spPr>
          <a:xfrm>
            <a:off x="415637" y="1949863"/>
            <a:ext cx="8312727" cy="98192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3A5F91B-1ECF-4BC0-8A39-CCDCCD985F6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637" y="3013848"/>
            <a:ext cx="8312727" cy="2078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4982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7CF5345-E1A0-491C-A860-03C4A4503B5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3500" dirty="0"/>
              <a:t>Freddie Mac and Fannie Mae Demographics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A546C28-9DA9-4A9B-B82C-BF5B8F92C1A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95536" y="1275606"/>
          <a:ext cx="8496944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24236">
                  <a:extLst>
                    <a:ext uri="{9D8B030D-6E8A-4147-A177-3AD203B41FA5}">
                      <a16:colId xmlns:a16="http://schemas.microsoft.com/office/drawing/2014/main" val="659591653"/>
                    </a:ext>
                  </a:extLst>
                </a:gridCol>
                <a:gridCol w="2124236">
                  <a:extLst>
                    <a:ext uri="{9D8B030D-6E8A-4147-A177-3AD203B41FA5}">
                      <a16:colId xmlns:a16="http://schemas.microsoft.com/office/drawing/2014/main" val="1641181705"/>
                    </a:ext>
                  </a:extLst>
                </a:gridCol>
                <a:gridCol w="2124236">
                  <a:extLst>
                    <a:ext uri="{9D8B030D-6E8A-4147-A177-3AD203B41FA5}">
                      <a16:colId xmlns:a16="http://schemas.microsoft.com/office/drawing/2014/main" val="912592938"/>
                    </a:ext>
                  </a:extLst>
                </a:gridCol>
                <a:gridCol w="2124236">
                  <a:extLst>
                    <a:ext uri="{9D8B030D-6E8A-4147-A177-3AD203B41FA5}">
                      <a16:colId xmlns:a16="http://schemas.microsoft.com/office/drawing/2014/main" val="2143473873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en-US" dirty="0"/>
                        <a:t>2008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dirty="0"/>
                        <a:t>2017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42721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Income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$393,526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Income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$110,800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92340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Males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2,887,904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2,326,235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91508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Females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1,234,386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Females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1,110,531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65161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Avg. 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46.0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Average 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46.5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947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r>
                        <a:rPr lang="en-US" baseline="30000" dirty="0"/>
                        <a:t>st</a:t>
                      </a:r>
                      <a:r>
                        <a:rPr lang="en-US" dirty="0"/>
                        <a:t> Time 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36.0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r>
                        <a:rPr lang="en-US" baseline="30000" dirty="0"/>
                        <a:t>st</a:t>
                      </a:r>
                      <a:r>
                        <a:rPr lang="en-US" dirty="0"/>
                        <a:t> Time 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36.4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25387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</a:t>
                      </a:r>
                      <a:r>
                        <a:rPr lang="en-US" baseline="30000" dirty="0"/>
                        <a:t>st</a:t>
                      </a:r>
                      <a:r>
                        <a:rPr lang="en-US" dirty="0"/>
                        <a:t> Time Income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$120,095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r>
                        <a:rPr lang="en-US" baseline="30000" dirty="0"/>
                        <a:t>st</a:t>
                      </a:r>
                      <a:r>
                        <a:rPr lang="en-US" dirty="0"/>
                        <a:t> Time Income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$87,058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45299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Total Mortgages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4,683,120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Total Mortgages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3,705,045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80368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645241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Block Arc 30"/>
          <p:cNvSpPr/>
          <p:nvPr/>
        </p:nvSpPr>
        <p:spPr>
          <a:xfrm>
            <a:off x="2688676" y="1823962"/>
            <a:ext cx="3772124" cy="3772124"/>
          </a:xfrm>
          <a:prstGeom prst="blockArc">
            <a:avLst>
              <a:gd name="adj1" fmla="val 9019130"/>
              <a:gd name="adj2" fmla="val 12564162"/>
              <a:gd name="adj3" fmla="val 28598"/>
            </a:avLst>
          </a:prstGeom>
          <a:gradFill>
            <a:gsLst>
              <a:gs pos="0">
                <a:schemeClr val="bg1">
                  <a:lumMod val="87000"/>
                </a:schemeClr>
              </a:gs>
              <a:gs pos="100000">
                <a:schemeClr val="bg1"/>
              </a:gs>
            </a:gsLst>
            <a:lin ang="8100000" scaled="1"/>
          </a:gra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2" name="Block Arc 31"/>
          <p:cNvSpPr/>
          <p:nvPr/>
        </p:nvSpPr>
        <p:spPr>
          <a:xfrm>
            <a:off x="2688676" y="1823962"/>
            <a:ext cx="3772124" cy="3772124"/>
          </a:xfrm>
          <a:prstGeom prst="blockArc">
            <a:avLst>
              <a:gd name="adj1" fmla="val 12817329"/>
              <a:gd name="adj2" fmla="val 16088307"/>
              <a:gd name="adj3" fmla="val 28480"/>
            </a:avLst>
          </a:prstGeom>
          <a:gradFill>
            <a:gsLst>
              <a:gs pos="0">
                <a:schemeClr val="bg1">
                  <a:lumMod val="87000"/>
                </a:schemeClr>
              </a:gs>
              <a:gs pos="100000">
                <a:schemeClr val="bg1"/>
              </a:gs>
            </a:gsLst>
            <a:lin ang="8100000" scaled="1"/>
          </a:gra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3" name="Block Arc 32"/>
          <p:cNvSpPr/>
          <p:nvPr/>
        </p:nvSpPr>
        <p:spPr>
          <a:xfrm flipH="1">
            <a:off x="2688676" y="1823962"/>
            <a:ext cx="3772124" cy="3772124"/>
          </a:xfrm>
          <a:prstGeom prst="blockArc">
            <a:avLst>
              <a:gd name="adj1" fmla="val 9019130"/>
              <a:gd name="adj2" fmla="val 12564162"/>
              <a:gd name="adj3" fmla="val 28598"/>
            </a:avLst>
          </a:prstGeom>
          <a:gradFill>
            <a:gsLst>
              <a:gs pos="0">
                <a:schemeClr val="bg1">
                  <a:lumMod val="87000"/>
                </a:schemeClr>
              </a:gs>
              <a:gs pos="100000">
                <a:schemeClr val="bg1"/>
              </a:gs>
            </a:gsLst>
            <a:lin ang="3000000" scaled="0"/>
          </a:gra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4" name="Block Arc 33"/>
          <p:cNvSpPr/>
          <p:nvPr/>
        </p:nvSpPr>
        <p:spPr>
          <a:xfrm flipH="1">
            <a:off x="2688676" y="1823962"/>
            <a:ext cx="3772124" cy="3772124"/>
          </a:xfrm>
          <a:prstGeom prst="blockArc">
            <a:avLst>
              <a:gd name="adj1" fmla="val 12817329"/>
              <a:gd name="adj2" fmla="val 16060189"/>
              <a:gd name="adj3" fmla="val 28289"/>
            </a:avLst>
          </a:prstGeom>
          <a:gradFill>
            <a:gsLst>
              <a:gs pos="0">
                <a:schemeClr val="bg1">
                  <a:lumMod val="87000"/>
                </a:schemeClr>
              </a:gs>
              <a:gs pos="100000">
                <a:schemeClr val="bg1"/>
              </a:gs>
            </a:gsLst>
            <a:lin ang="3600000" scaled="0"/>
          </a:gra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/>
              <a:t>Affordability Demographics</a:t>
            </a:r>
            <a:endParaRPr lang="ko-KR" altLang="en-US" dirty="0"/>
          </a:p>
        </p:txBody>
      </p:sp>
      <p:sp>
        <p:nvSpPr>
          <p:cNvPr id="4" name="Oval 3"/>
          <p:cNvSpPr/>
          <p:nvPr/>
        </p:nvSpPr>
        <p:spPr>
          <a:xfrm>
            <a:off x="3854658" y="2989944"/>
            <a:ext cx="1440160" cy="1440160"/>
          </a:xfrm>
          <a:prstGeom prst="ellipse">
            <a:avLst/>
          </a:prstGeom>
          <a:gradFill>
            <a:gsLst>
              <a:gs pos="0">
                <a:schemeClr val="bg1">
                  <a:lumMod val="87000"/>
                </a:schemeClr>
              </a:gs>
              <a:gs pos="100000">
                <a:schemeClr val="bg1"/>
              </a:gs>
            </a:gsLst>
            <a:lin ang="8100000" scaled="1"/>
          </a:gra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Block Arc 14"/>
          <p:cNvSpPr/>
          <p:nvPr/>
        </p:nvSpPr>
        <p:spPr>
          <a:xfrm rot="16200000">
            <a:off x="4255195" y="3390270"/>
            <a:ext cx="639087" cy="639507"/>
          </a:xfrm>
          <a:custGeom>
            <a:avLst/>
            <a:gdLst/>
            <a:ahLst/>
            <a:cxnLst/>
            <a:rect l="l" t="t" r="r" b="b"/>
            <a:pathLst>
              <a:path w="3185463" h="3187558">
                <a:moveTo>
                  <a:pt x="764000" y="2343999"/>
                </a:moveTo>
                <a:cubicBezTo>
                  <a:pt x="566798" y="2256389"/>
                  <a:pt x="385374" y="2134753"/>
                  <a:pt x="230072" y="1981662"/>
                </a:cubicBezTo>
                <a:cubicBezTo>
                  <a:pt x="297001" y="2223876"/>
                  <a:pt x="428049" y="2439341"/>
                  <a:pt x="603989" y="2608945"/>
                </a:cubicBezTo>
                <a:cubicBezTo>
                  <a:pt x="667739" y="2525681"/>
                  <a:pt x="720588" y="2436567"/>
                  <a:pt x="764000" y="2343999"/>
                </a:cubicBezTo>
                <a:close/>
                <a:moveTo>
                  <a:pt x="783530" y="862903"/>
                </a:moveTo>
                <a:cubicBezTo>
                  <a:pt x="737619" y="760936"/>
                  <a:pt x="681240" y="662513"/>
                  <a:pt x="611676" y="571152"/>
                </a:cubicBezTo>
                <a:cubicBezTo>
                  <a:pt x="419218" y="754019"/>
                  <a:pt x="279227" y="991173"/>
                  <a:pt x="215545" y="1258034"/>
                </a:cubicBezTo>
                <a:cubicBezTo>
                  <a:pt x="378729" y="1090139"/>
                  <a:pt x="571934" y="956907"/>
                  <a:pt x="783530" y="862903"/>
                </a:cubicBezTo>
                <a:close/>
                <a:moveTo>
                  <a:pt x="935657" y="1673146"/>
                </a:moveTo>
                <a:lnTo>
                  <a:pt x="227023" y="1673146"/>
                </a:lnTo>
                <a:cubicBezTo>
                  <a:pt x="393068" y="1882941"/>
                  <a:pt x="605618" y="2045968"/>
                  <a:pt x="844267" y="2153109"/>
                </a:cubicBezTo>
                <a:cubicBezTo>
                  <a:pt x="897907" y="1997390"/>
                  <a:pt x="928862" y="1835739"/>
                  <a:pt x="935657" y="1673146"/>
                </a:cubicBezTo>
                <a:close/>
                <a:moveTo>
                  <a:pt x="935928" y="1493146"/>
                </a:moveTo>
                <a:cubicBezTo>
                  <a:pt x="928922" y="1345638"/>
                  <a:pt x="902278" y="1198995"/>
                  <a:pt x="856775" y="1056956"/>
                </a:cubicBezTo>
                <a:cubicBezTo>
                  <a:pt x="636768" y="1156959"/>
                  <a:pt x="439487" y="1304654"/>
                  <a:pt x="281464" y="1493146"/>
                </a:cubicBezTo>
                <a:close/>
                <a:moveTo>
                  <a:pt x="1469785" y="2515107"/>
                </a:moveTo>
                <a:cubicBezTo>
                  <a:pt x="1283000" y="2508124"/>
                  <a:pt x="1100523" y="2472287"/>
                  <a:pt x="927628" y="2411229"/>
                </a:cubicBezTo>
                <a:cubicBezTo>
                  <a:pt x="876831" y="2520843"/>
                  <a:pt x="814172" y="2626182"/>
                  <a:pt x="738220" y="2724387"/>
                </a:cubicBezTo>
                <a:cubicBezTo>
                  <a:pt x="944637" y="2881665"/>
                  <a:pt x="1196120" y="2982471"/>
                  <a:pt x="1469785" y="3005418"/>
                </a:cubicBezTo>
                <a:close/>
                <a:moveTo>
                  <a:pt x="1469785" y="1673146"/>
                </a:moveTo>
                <a:lnTo>
                  <a:pt x="1112275" y="1673146"/>
                </a:lnTo>
                <a:cubicBezTo>
                  <a:pt x="1105327" y="1858153"/>
                  <a:pt x="1070032" y="2042144"/>
                  <a:pt x="1008001" y="2219039"/>
                </a:cubicBezTo>
                <a:cubicBezTo>
                  <a:pt x="1155519" y="2270408"/>
                  <a:pt x="1310845" y="2300826"/>
                  <a:pt x="1469785" y="2307834"/>
                </a:cubicBezTo>
                <a:close/>
                <a:moveTo>
                  <a:pt x="1469785" y="898989"/>
                </a:moveTo>
                <a:cubicBezTo>
                  <a:pt x="1315103" y="907762"/>
                  <a:pt x="1164166" y="938783"/>
                  <a:pt x="1020939" y="990066"/>
                </a:cubicBezTo>
                <a:cubicBezTo>
                  <a:pt x="1074574" y="1153655"/>
                  <a:pt x="1105461" y="1322925"/>
                  <a:pt x="1112368" y="1493146"/>
                </a:cubicBezTo>
                <a:lnTo>
                  <a:pt x="1469785" y="1493146"/>
                </a:lnTo>
                <a:close/>
                <a:moveTo>
                  <a:pt x="1469785" y="182141"/>
                </a:moveTo>
                <a:cubicBezTo>
                  <a:pt x="1199839" y="204777"/>
                  <a:pt x="951477" y="303168"/>
                  <a:pt x="746615" y="456764"/>
                </a:cubicBezTo>
                <a:cubicBezTo>
                  <a:pt x="828296" y="562801"/>
                  <a:pt x="894225" y="677310"/>
                  <a:pt x="947434" y="796072"/>
                </a:cubicBezTo>
                <a:cubicBezTo>
                  <a:pt x="1113886" y="736067"/>
                  <a:pt x="1289644" y="700323"/>
                  <a:pt x="1469785" y="691530"/>
                </a:cubicBezTo>
                <a:close/>
                <a:moveTo>
                  <a:pt x="2150063" y="992171"/>
                </a:moveTo>
                <a:cubicBezTo>
                  <a:pt x="1990712" y="935501"/>
                  <a:pt x="1822242" y="902595"/>
                  <a:pt x="1649785" y="897224"/>
                </a:cubicBezTo>
                <a:lnTo>
                  <a:pt x="1649785" y="1493146"/>
                </a:lnTo>
                <a:lnTo>
                  <a:pt x="2063712" y="1493146"/>
                </a:lnTo>
                <a:cubicBezTo>
                  <a:pt x="2069089" y="1323887"/>
                  <a:pt x="2098366" y="1155330"/>
                  <a:pt x="2150063" y="992171"/>
                </a:cubicBezTo>
                <a:close/>
                <a:moveTo>
                  <a:pt x="2168848" y="2199110"/>
                </a:moveTo>
                <a:cubicBezTo>
                  <a:pt x="2108555" y="2028681"/>
                  <a:pt x="2073581" y="1851532"/>
                  <a:pt x="2065295" y="1673146"/>
                </a:cubicBezTo>
                <a:lnTo>
                  <a:pt x="1649785" y="1673146"/>
                </a:lnTo>
                <a:lnTo>
                  <a:pt x="1649785" y="2307299"/>
                </a:lnTo>
                <a:cubicBezTo>
                  <a:pt x="1829404" y="2299517"/>
                  <a:pt x="2004315" y="2261965"/>
                  <a:pt x="2168848" y="2199110"/>
                </a:cubicBezTo>
                <a:close/>
                <a:moveTo>
                  <a:pt x="2422394" y="446879"/>
                </a:moveTo>
                <a:cubicBezTo>
                  <a:pt x="2204309" y="287209"/>
                  <a:pt x="1938140" y="189883"/>
                  <a:pt x="1649785" y="178919"/>
                </a:cubicBezTo>
                <a:lnTo>
                  <a:pt x="1649785" y="689876"/>
                </a:lnTo>
                <a:cubicBezTo>
                  <a:pt x="1846998" y="695154"/>
                  <a:pt x="2039668" y="732502"/>
                  <a:pt x="2221721" y="797410"/>
                </a:cubicBezTo>
                <a:cubicBezTo>
                  <a:pt x="2275056" y="675360"/>
                  <a:pt x="2341760" y="557662"/>
                  <a:pt x="2422394" y="446879"/>
                </a:cubicBezTo>
                <a:close/>
                <a:moveTo>
                  <a:pt x="2447278" y="2722123"/>
                </a:moveTo>
                <a:cubicBezTo>
                  <a:pt x="2366121" y="2618714"/>
                  <a:pt x="2299534" y="2507403"/>
                  <a:pt x="2246145" y="2391362"/>
                </a:cubicBezTo>
                <a:cubicBezTo>
                  <a:pt x="2057375" y="2464119"/>
                  <a:pt x="1856285" y="2506958"/>
                  <a:pt x="1649785" y="2514779"/>
                </a:cubicBezTo>
                <a:lnTo>
                  <a:pt x="1649785" y="3008639"/>
                </a:lnTo>
                <a:cubicBezTo>
                  <a:pt x="1949198" y="2997255"/>
                  <a:pt x="2224691" y="2892757"/>
                  <a:pt x="2447278" y="2722123"/>
                </a:cubicBezTo>
                <a:close/>
                <a:moveTo>
                  <a:pt x="2878934" y="1493146"/>
                </a:moveTo>
                <a:cubicBezTo>
                  <a:pt x="2723190" y="1307255"/>
                  <a:pt x="2529440" y="1161128"/>
                  <a:pt x="2313862" y="1060620"/>
                </a:cubicBezTo>
                <a:cubicBezTo>
                  <a:pt x="2270535" y="1201714"/>
                  <a:pt x="2245604" y="1347104"/>
                  <a:pt x="2240109" y="1493146"/>
                </a:cubicBezTo>
                <a:close/>
                <a:moveTo>
                  <a:pt x="2890636" y="1673146"/>
                </a:moveTo>
                <a:lnTo>
                  <a:pt x="2241814" y="1673146"/>
                </a:lnTo>
                <a:cubicBezTo>
                  <a:pt x="2249736" y="1827102"/>
                  <a:pt x="2279520" y="1979973"/>
                  <a:pt x="2329964" y="2127513"/>
                </a:cubicBezTo>
                <a:cubicBezTo>
                  <a:pt x="2545677" y="2019923"/>
                  <a:pt x="2738160" y="1866413"/>
                  <a:pt x="2890636" y="1673146"/>
                </a:cubicBezTo>
                <a:close/>
                <a:moveTo>
                  <a:pt x="2973035" y="1284386"/>
                </a:moveTo>
                <a:cubicBezTo>
                  <a:pt x="2912066" y="1001840"/>
                  <a:pt x="2765308" y="751379"/>
                  <a:pt x="2561381" y="561108"/>
                </a:cubicBezTo>
                <a:cubicBezTo>
                  <a:pt x="2489321" y="656437"/>
                  <a:pt x="2431363" y="759225"/>
                  <a:pt x="2384553" y="865647"/>
                </a:cubicBezTo>
                <a:cubicBezTo>
                  <a:pt x="2604520" y="964977"/>
                  <a:pt x="2804622" y="1106677"/>
                  <a:pt x="2973035" y="1284386"/>
                </a:cubicBezTo>
                <a:close/>
                <a:moveTo>
                  <a:pt x="2974277" y="1897328"/>
                </a:moveTo>
                <a:cubicBezTo>
                  <a:pt x="2812488" y="2073933"/>
                  <a:pt x="2619878" y="2216690"/>
                  <a:pt x="2407486" y="2319665"/>
                </a:cubicBezTo>
                <a:cubicBezTo>
                  <a:pt x="2454169" y="2420503"/>
                  <a:pt x="2511856" y="2517376"/>
                  <a:pt x="2582047" y="2607468"/>
                </a:cubicBezTo>
                <a:cubicBezTo>
                  <a:pt x="2776399" y="2417974"/>
                  <a:pt x="2916061" y="2172750"/>
                  <a:pt x="2974277" y="1897328"/>
                </a:cubicBezTo>
                <a:close/>
                <a:moveTo>
                  <a:pt x="3185463" y="1593779"/>
                </a:moveTo>
                <a:cubicBezTo>
                  <a:pt x="3185463" y="2473999"/>
                  <a:pt x="2471904" y="3187558"/>
                  <a:pt x="1591684" y="3187558"/>
                </a:cubicBezTo>
                <a:cubicBezTo>
                  <a:pt x="738111" y="3187558"/>
                  <a:pt x="41261" y="2516549"/>
                  <a:pt x="1913" y="1673146"/>
                </a:cubicBezTo>
                <a:lnTo>
                  <a:pt x="0" y="1673146"/>
                </a:lnTo>
                <a:lnTo>
                  <a:pt x="0" y="1493146"/>
                </a:lnTo>
                <a:lnTo>
                  <a:pt x="2750" y="1493146"/>
                </a:lnTo>
                <a:cubicBezTo>
                  <a:pt x="50490" y="700174"/>
                  <a:pt x="679654" y="64473"/>
                  <a:pt x="1469785" y="6156"/>
                </a:cubicBezTo>
                <a:lnTo>
                  <a:pt x="1469785" y="0"/>
                </a:lnTo>
                <a:lnTo>
                  <a:pt x="1591684" y="0"/>
                </a:lnTo>
                <a:lnTo>
                  <a:pt x="1649785" y="0"/>
                </a:lnTo>
                <a:lnTo>
                  <a:pt x="1649785" y="2934"/>
                </a:lnTo>
                <a:cubicBezTo>
                  <a:pt x="2503127" y="31654"/>
                  <a:pt x="3185463" y="733032"/>
                  <a:pt x="3185463" y="159377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216885" y="3168213"/>
            <a:ext cx="2321010" cy="863358"/>
            <a:chOff x="803640" y="3362835"/>
            <a:chExt cx="2059657" cy="863358"/>
          </a:xfrm>
        </p:grpSpPr>
        <p:sp>
          <p:nvSpPr>
            <p:cNvPr id="11" name="TextBox 10"/>
            <p:cNvSpPr txBox="1"/>
            <p:nvPr/>
          </p:nvSpPr>
          <p:spPr>
            <a:xfrm>
              <a:off x="803640" y="3579862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accent1"/>
                  </a:solidFill>
                  <a:latin typeface="Arial" pitchFamily="34" charset="0"/>
                  <a:cs typeface="Arial" pitchFamily="34" charset="0"/>
                </a:rPr>
                <a:t>Does the unemployment rate pay a significant role in affordability?</a:t>
              </a:r>
              <a:endParaRPr lang="ko-KR" altLang="en-US" sz="1200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accent1"/>
                  </a:solidFill>
                  <a:latin typeface="Arial" pitchFamily="34" charset="0"/>
                  <a:cs typeface="Arial" pitchFamily="34" charset="0"/>
                </a:rPr>
                <a:t>Unemployment Rate</a:t>
              </a:r>
              <a:endParaRPr lang="ko-KR" altLang="en-US" sz="1200" b="1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6625597" y="3168213"/>
            <a:ext cx="2321010" cy="863358"/>
            <a:chOff x="803640" y="3362835"/>
            <a:chExt cx="2059657" cy="863358"/>
          </a:xfrm>
        </p:grpSpPr>
        <p:sp>
          <p:nvSpPr>
            <p:cNvPr id="14" name="TextBox 13"/>
            <p:cNvSpPr txBox="1"/>
            <p:nvPr/>
          </p:nvSpPr>
          <p:spPr>
            <a:xfrm>
              <a:off x="803640" y="3579862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accent4"/>
                  </a:solidFill>
                  <a:latin typeface="Arial" pitchFamily="34" charset="0"/>
                  <a:cs typeface="Arial" pitchFamily="34" charset="0"/>
                </a:rPr>
                <a:t>Pulling it all together – what do the stats of an average mortgage payer look like?</a:t>
              </a:r>
              <a:endParaRPr lang="ko-KR" altLang="en-US" sz="1200" dirty="0">
                <a:solidFill>
                  <a:schemeClr val="accent4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4"/>
                  </a:solidFill>
                  <a:latin typeface="Arial" pitchFamily="34" charset="0"/>
                  <a:cs typeface="Arial" pitchFamily="34" charset="0"/>
                </a:rPr>
                <a:t>Average Mortgage Payer</a:t>
              </a:r>
              <a:endParaRPr lang="ko-KR" altLang="en-US" sz="1200" b="1" dirty="0">
                <a:solidFill>
                  <a:schemeClr val="accent4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528691" y="1158751"/>
            <a:ext cx="2321010" cy="863358"/>
            <a:chOff x="803640" y="3362835"/>
            <a:chExt cx="2059657" cy="863358"/>
          </a:xfrm>
        </p:grpSpPr>
        <p:sp>
          <p:nvSpPr>
            <p:cNvPr id="17" name="TextBox 16"/>
            <p:cNvSpPr txBox="1"/>
            <p:nvPr/>
          </p:nvSpPr>
          <p:spPr>
            <a:xfrm>
              <a:off x="803640" y="3579862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accent2"/>
                  </a:solidFill>
                  <a:latin typeface="Arial" pitchFamily="34" charset="0"/>
                  <a:cs typeface="Arial" pitchFamily="34" charset="0"/>
                </a:rPr>
                <a:t>Does Educational Attainment increase or decrease the affordability?</a:t>
              </a:r>
              <a:endParaRPr lang="ko-KR" altLang="en-US" sz="1200" dirty="0">
                <a:solidFill>
                  <a:schemeClr val="accent2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accent2"/>
                  </a:solidFill>
                  <a:latin typeface="Arial" pitchFamily="34" charset="0"/>
                  <a:cs typeface="Arial" pitchFamily="34" charset="0"/>
                </a:rPr>
                <a:t>Educational Attainment</a:t>
              </a:r>
              <a:endParaRPr lang="ko-KR" altLang="en-US" sz="1200" b="1" dirty="0">
                <a:solidFill>
                  <a:schemeClr val="accent2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6297292" y="1158751"/>
            <a:ext cx="2321010" cy="863358"/>
            <a:chOff x="803640" y="3362835"/>
            <a:chExt cx="2059657" cy="863358"/>
          </a:xfrm>
        </p:grpSpPr>
        <p:sp>
          <p:nvSpPr>
            <p:cNvPr id="20" name="TextBox 19"/>
            <p:cNvSpPr txBox="1"/>
            <p:nvPr/>
          </p:nvSpPr>
          <p:spPr>
            <a:xfrm>
              <a:off x="803640" y="3579862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accent3"/>
                  </a:solidFill>
                  <a:latin typeface="Arial" pitchFamily="34" charset="0"/>
                  <a:cs typeface="Arial" pitchFamily="34" charset="0"/>
                </a:rPr>
                <a:t>How do education and income work together to affect affordability?</a:t>
              </a:r>
              <a:endParaRPr lang="ko-KR" altLang="en-US" sz="1200" dirty="0">
                <a:solidFill>
                  <a:schemeClr val="accent3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3"/>
                  </a:solidFill>
                  <a:latin typeface="Arial" pitchFamily="34" charset="0"/>
                  <a:cs typeface="Arial" pitchFamily="34" charset="0"/>
                </a:rPr>
                <a:t>Education and Income</a:t>
              </a:r>
              <a:endParaRPr lang="ko-KR" altLang="en-US" sz="1200" b="1" dirty="0">
                <a:solidFill>
                  <a:schemeClr val="accent3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1897976" y="2571750"/>
            <a:ext cx="6399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01</a:t>
            </a:r>
            <a:endParaRPr lang="ko-KR" altLang="en-US" sz="3200" b="1" dirty="0">
              <a:solidFill>
                <a:schemeClr val="accent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931660" y="1239187"/>
            <a:ext cx="6399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accent2"/>
                </a:solidFill>
                <a:latin typeface="Arial" pitchFamily="34" charset="0"/>
                <a:cs typeface="Arial" pitchFamily="34" charset="0"/>
              </a:rPr>
              <a:t>02</a:t>
            </a:r>
            <a:endParaRPr lang="ko-KR" altLang="en-US" sz="3200" b="1" dirty="0">
              <a:solidFill>
                <a:schemeClr val="accent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607315" y="1239187"/>
            <a:ext cx="6399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accent3"/>
                </a:solidFill>
                <a:latin typeface="Arial" pitchFamily="34" charset="0"/>
                <a:cs typeface="Arial" pitchFamily="34" charset="0"/>
              </a:rPr>
              <a:t>03</a:t>
            </a:r>
            <a:endParaRPr lang="ko-KR" altLang="en-US" sz="3200" b="1" dirty="0">
              <a:solidFill>
                <a:schemeClr val="accent3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625597" y="2571750"/>
            <a:ext cx="6399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accent4"/>
                </a:solidFill>
                <a:latin typeface="Arial" pitchFamily="34" charset="0"/>
                <a:cs typeface="Arial" pitchFamily="34" charset="0"/>
              </a:rPr>
              <a:t>04</a:t>
            </a:r>
            <a:endParaRPr lang="ko-KR" altLang="en-US" sz="3200" b="1" dirty="0">
              <a:solidFill>
                <a:schemeClr val="accent4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B5CA4D77-249B-4067-95F5-56C777693D2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0" y="699542"/>
            <a:ext cx="9144000" cy="288032"/>
          </a:xfrm>
        </p:spPr>
        <p:txBody>
          <a:bodyPr/>
          <a:lstStyle/>
          <a:p>
            <a:r>
              <a:rPr lang="en-US" dirty="0"/>
              <a:t>What does housing affordability look like for the average home owner?</a:t>
            </a:r>
          </a:p>
        </p:txBody>
      </p:sp>
      <p:sp>
        <p:nvSpPr>
          <p:cNvPr id="35" name="Rectangle 21">
            <a:extLst>
              <a:ext uri="{FF2B5EF4-FFF2-40B4-BE49-F238E27FC236}">
                <a16:creationId xmlns:a16="http://schemas.microsoft.com/office/drawing/2014/main" id="{60AA0F31-2323-4234-B3E8-A6431F76E678}"/>
              </a:ext>
            </a:extLst>
          </p:cNvPr>
          <p:cNvSpPr/>
          <p:nvPr/>
        </p:nvSpPr>
        <p:spPr>
          <a:xfrm>
            <a:off x="5068032" y="2427734"/>
            <a:ext cx="398662" cy="240299"/>
          </a:xfrm>
          <a:custGeom>
            <a:avLst/>
            <a:gdLst/>
            <a:ahLst/>
            <a:cxnLst/>
            <a:rect l="l" t="t" r="r" b="b"/>
            <a:pathLst>
              <a:path w="4560938" h="2554996">
                <a:moveTo>
                  <a:pt x="2315585" y="1351978"/>
                </a:moveTo>
                <a:lnTo>
                  <a:pt x="2315585" y="1608128"/>
                </a:lnTo>
                <a:cubicBezTo>
                  <a:pt x="2332000" y="1604085"/>
                  <a:pt x="2347685" y="1596777"/>
                  <a:pt x="2361832" y="1586519"/>
                </a:cubicBezTo>
                <a:cubicBezTo>
                  <a:pt x="2403345" y="1556419"/>
                  <a:pt x="2424829" y="1505846"/>
                  <a:pt x="2417675" y="1455070"/>
                </a:cubicBezTo>
                <a:cubicBezTo>
                  <a:pt x="2409025" y="1388817"/>
                  <a:pt x="2368208" y="1366470"/>
                  <a:pt x="2315585" y="1351978"/>
                </a:cubicBezTo>
                <a:close/>
                <a:moveTo>
                  <a:pt x="3612086" y="989467"/>
                </a:moveTo>
                <a:cubicBezTo>
                  <a:pt x="3453010" y="989467"/>
                  <a:pt x="3324054" y="1118423"/>
                  <a:pt x="3324054" y="1277499"/>
                </a:cubicBezTo>
                <a:cubicBezTo>
                  <a:pt x="3324054" y="1436575"/>
                  <a:pt x="3453010" y="1565531"/>
                  <a:pt x="3612086" y="1565531"/>
                </a:cubicBezTo>
                <a:cubicBezTo>
                  <a:pt x="3771162" y="1565531"/>
                  <a:pt x="3900118" y="1436575"/>
                  <a:pt x="3900118" y="1277499"/>
                </a:cubicBezTo>
                <a:cubicBezTo>
                  <a:pt x="3900118" y="1118423"/>
                  <a:pt x="3771162" y="989467"/>
                  <a:pt x="3612086" y="989467"/>
                </a:cubicBezTo>
                <a:close/>
                <a:moveTo>
                  <a:pt x="948854" y="989467"/>
                </a:moveTo>
                <a:cubicBezTo>
                  <a:pt x="789778" y="989467"/>
                  <a:pt x="660822" y="1118423"/>
                  <a:pt x="660822" y="1277499"/>
                </a:cubicBezTo>
                <a:cubicBezTo>
                  <a:pt x="660822" y="1436575"/>
                  <a:pt x="789778" y="1565531"/>
                  <a:pt x="948854" y="1565531"/>
                </a:cubicBezTo>
                <a:cubicBezTo>
                  <a:pt x="1107930" y="1565531"/>
                  <a:pt x="1236886" y="1436575"/>
                  <a:pt x="1236886" y="1277499"/>
                </a:cubicBezTo>
                <a:cubicBezTo>
                  <a:pt x="1236886" y="1118423"/>
                  <a:pt x="1107930" y="989467"/>
                  <a:pt x="948854" y="989467"/>
                </a:cubicBezTo>
                <a:close/>
                <a:moveTo>
                  <a:pt x="2247651" y="946230"/>
                </a:moveTo>
                <a:cubicBezTo>
                  <a:pt x="2230469" y="950266"/>
                  <a:pt x="2214012" y="957763"/>
                  <a:pt x="2199233" y="968479"/>
                </a:cubicBezTo>
                <a:cubicBezTo>
                  <a:pt x="2157721" y="998579"/>
                  <a:pt x="2136236" y="1049152"/>
                  <a:pt x="2143390" y="1099928"/>
                </a:cubicBezTo>
                <a:cubicBezTo>
                  <a:pt x="2157154" y="1167662"/>
                  <a:pt x="2197550" y="1197656"/>
                  <a:pt x="2247651" y="1217102"/>
                </a:cubicBezTo>
                <a:close/>
                <a:moveTo>
                  <a:pt x="2247651" y="785264"/>
                </a:moveTo>
                <a:lnTo>
                  <a:pt x="2315585" y="785264"/>
                </a:lnTo>
                <a:lnTo>
                  <a:pt x="2315585" y="832380"/>
                </a:lnTo>
                <a:cubicBezTo>
                  <a:pt x="2341411" y="835890"/>
                  <a:pt x="2366862" y="843587"/>
                  <a:pt x="2390991" y="855423"/>
                </a:cubicBezTo>
                <a:cubicBezTo>
                  <a:pt x="2474360" y="896319"/>
                  <a:pt x="2528313" y="979930"/>
                  <a:pt x="2531223" y="1072743"/>
                </a:cubicBezTo>
                <a:lnTo>
                  <a:pt x="2418963" y="1076264"/>
                </a:lnTo>
                <a:cubicBezTo>
                  <a:pt x="2417356" y="1025012"/>
                  <a:pt x="2387564" y="978842"/>
                  <a:pt x="2341528" y="956260"/>
                </a:cubicBezTo>
                <a:cubicBezTo>
                  <a:pt x="2333151" y="952151"/>
                  <a:pt x="2324486" y="948946"/>
                  <a:pt x="2315585" y="946938"/>
                </a:cubicBezTo>
                <a:lnTo>
                  <a:pt x="2315585" y="1239083"/>
                </a:lnTo>
                <a:cubicBezTo>
                  <a:pt x="2404308" y="1264638"/>
                  <a:pt x="2499083" y="1293869"/>
                  <a:pt x="2528899" y="1441205"/>
                </a:cubicBezTo>
                <a:cubicBezTo>
                  <a:pt x="2541347" y="1532528"/>
                  <a:pt x="2502457" y="1623287"/>
                  <a:pt x="2427762" y="1677447"/>
                </a:cubicBezTo>
                <a:cubicBezTo>
                  <a:pt x="2394006" y="1701923"/>
                  <a:pt x="2355419" y="1717125"/>
                  <a:pt x="2315585" y="1722661"/>
                </a:cubicBezTo>
                <a:lnTo>
                  <a:pt x="2315585" y="1769734"/>
                </a:lnTo>
                <a:lnTo>
                  <a:pt x="2247651" y="1769734"/>
                </a:lnTo>
                <a:lnTo>
                  <a:pt x="2247651" y="1722944"/>
                </a:lnTo>
                <a:cubicBezTo>
                  <a:pt x="2221084" y="1719537"/>
                  <a:pt x="2194881" y="1711743"/>
                  <a:pt x="2170074" y="1699575"/>
                </a:cubicBezTo>
                <a:cubicBezTo>
                  <a:pt x="2086705" y="1658679"/>
                  <a:pt x="2032752" y="1575069"/>
                  <a:pt x="2029842" y="1482255"/>
                </a:cubicBezTo>
                <a:lnTo>
                  <a:pt x="2142102" y="1478734"/>
                </a:lnTo>
                <a:cubicBezTo>
                  <a:pt x="2143709" y="1529986"/>
                  <a:pt x="2173501" y="1576156"/>
                  <a:pt x="2219537" y="1598738"/>
                </a:cubicBezTo>
                <a:cubicBezTo>
                  <a:pt x="2228602" y="1603184"/>
                  <a:pt x="2238004" y="1606573"/>
                  <a:pt x="2247651" y="1608616"/>
                </a:cubicBezTo>
                <a:lnTo>
                  <a:pt x="2247651" y="1335176"/>
                </a:lnTo>
                <a:cubicBezTo>
                  <a:pt x="2162261" y="1314127"/>
                  <a:pt x="2069489" y="1278142"/>
                  <a:pt x="2032173" y="1115597"/>
                </a:cubicBezTo>
                <a:cubicBezTo>
                  <a:pt x="2019217" y="1023646"/>
                  <a:pt x="2058125" y="932061"/>
                  <a:pt x="2133303" y="877552"/>
                </a:cubicBezTo>
                <a:cubicBezTo>
                  <a:pt x="2167670" y="852632"/>
                  <a:pt x="2207046" y="837325"/>
                  <a:pt x="2247651" y="832077"/>
                </a:cubicBezTo>
                <a:close/>
                <a:moveTo>
                  <a:pt x="2280470" y="617534"/>
                </a:moveTo>
                <a:cubicBezTo>
                  <a:pt x="1915981" y="617534"/>
                  <a:pt x="1620504" y="913011"/>
                  <a:pt x="1620504" y="1277500"/>
                </a:cubicBezTo>
                <a:cubicBezTo>
                  <a:pt x="1620504" y="1641989"/>
                  <a:pt x="1915981" y="1937466"/>
                  <a:pt x="2280470" y="1937466"/>
                </a:cubicBezTo>
                <a:cubicBezTo>
                  <a:pt x="2644959" y="1937466"/>
                  <a:pt x="2940436" y="1641989"/>
                  <a:pt x="2940436" y="1277500"/>
                </a:cubicBezTo>
                <a:cubicBezTo>
                  <a:pt x="2940436" y="913011"/>
                  <a:pt x="2644959" y="617534"/>
                  <a:pt x="2280470" y="617534"/>
                </a:cubicBezTo>
                <a:close/>
                <a:moveTo>
                  <a:pt x="284505" y="265281"/>
                </a:moveTo>
                <a:lnTo>
                  <a:pt x="4276434" y="265281"/>
                </a:lnTo>
                <a:lnTo>
                  <a:pt x="4276434" y="2289716"/>
                </a:lnTo>
                <a:lnTo>
                  <a:pt x="284505" y="2289716"/>
                </a:lnTo>
                <a:close/>
                <a:moveTo>
                  <a:pt x="180344" y="148161"/>
                </a:moveTo>
                <a:lnTo>
                  <a:pt x="180344" y="2406836"/>
                </a:lnTo>
                <a:lnTo>
                  <a:pt x="4380595" y="2406836"/>
                </a:lnTo>
                <a:lnTo>
                  <a:pt x="4380595" y="148161"/>
                </a:lnTo>
                <a:close/>
                <a:moveTo>
                  <a:pt x="0" y="0"/>
                </a:moveTo>
                <a:lnTo>
                  <a:pt x="4560938" y="0"/>
                </a:lnTo>
                <a:lnTo>
                  <a:pt x="4560938" y="2554996"/>
                </a:lnTo>
                <a:lnTo>
                  <a:pt x="0" y="255499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Isosceles Triangle 68">
            <a:extLst>
              <a:ext uri="{FF2B5EF4-FFF2-40B4-BE49-F238E27FC236}">
                <a16:creationId xmlns:a16="http://schemas.microsoft.com/office/drawing/2014/main" id="{75EC6800-53F9-4D4A-986D-5819EA176789}"/>
              </a:ext>
            </a:extLst>
          </p:cNvPr>
          <p:cNvSpPr/>
          <p:nvPr/>
        </p:nvSpPr>
        <p:spPr>
          <a:xfrm rot="10800000">
            <a:off x="3174132" y="3408198"/>
            <a:ext cx="154974" cy="482618"/>
          </a:xfrm>
          <a:custGeom>
            <a:avLst/>
            <a:gdLst/>
            <a:ahLst/>
            <a:cxnLst/>
            <a:rect l="l" t="t" r="r" b="b"/>
            <a:pathLst>
              <a:path w="1040400" h="3240000">
                <a:moveTo>
                  <a:pt x="41345" y="940666"/>
                </a:moveTo>
                <a:lnTo>
                  <a:pt x="1242" y="653403"/>
                </a:lnTo>
                <a:lnTo>
                  <a:pt x="0" y="653403"/>
                </a:lnTo>
                <a:lnTo>
                  <a:pt x="1057" y="652077"/>
                </a:lnTo>
                <a:lnTo>
                  <a:pt x="447" y="647712"/>
                </a:lnTo>
                <a:lnTo>
                  <a:pt x="4531" y="647712"/>
                </a:lnTo>
                <a:lnTo>
                  <a:pt x="520200" y="0"/>
                </a:lnTo>
                <a:lnTo>
                  <a:pt x="659109" y="174478"/>
                </a:lnTo>
                <a:close/>
                <a:moveTo>
                  <a:pt x="101622" y="1372451"/>
                </a:moveTo>
                <a:lnTo>
                  <a:pt x="61820" y="1087335"/>
                </a:lnTo>
                <a:lnTo>
                  <a:pt x="728036" y="261055"/>
                </a:lnTo>
                <a:lnTo>
                  <a:pt x="870500" y="439998"/>
                </a:lnTo>
                <a:lnTo>
                  <a:pt x="860164" y="431664"/>
                </a:lnTo>
                <a:close/>
                <a:moveTo>
                  <a:pt x="161365" y="1800403"/>
                </a:moveTo>
                <a:lnTo>
                  <a:pt x="122098" y="1519120"/>
                </a:lnTo>
                <a:lnTo>
                  <a:pt x="930953" y="515931"/>
                </a:lnTo>
                <a:lnTo>
                  <a:pt x="1035869" y="647712"/>
                </a:lnTo>
                <a:lnTo>
                  <a:pt x="1039954" y="647712"/>
                </a:lnTo>
                <a:lnTo>
                  <a:pt x="1039345" y="652078"/>
                </a:lnTo>
                <a:lnTo>
                  <a:pt x="1040400" y="653403"/>
                </a:lnTo>
                <a:lnTo>
                  <a:pt x="1039160" y="653403"/>
                </a:lnTo>
                <a:lnTo>
                  <a:pt x="1029316" y="723920"/>
                </a:lnTo>
                <a:close/>
                <a:moveTo>
                  <a:pt x="217894" y="2205330"/>
                </a:moveTo>
                <a:lnTo>
                  <a:pt x="181840" y="1947070"/>
                </a:lnTo>
                <a:lnTo>
                  <a:pt x="1000266" y="932012"/>
                </a:lnTo>
                <a:lnTo>
                  <a:pt x="949113" y="1298429"/>
                </a:lnTo>
                <a:close/>
                <a:moveTo>
                  <a:pt x="330192" y="2564220"/>
                </a:moveTo>
                <a:lnTo>
                  <a:pt x="267995" y="2564220"/>
                </a:lnTo>
                <a:lnTo>
                  <a:pt x="237100" y="2342912"/>
                </a:lnTo>
                <a:lnTo>
                  <a:pt x="242309" y="2347112"/>
                </a:lnTo>
                <a:lnTo>
                  <a:pt x="920063" y="1506522"/>
                </a:lnTo>
                <a:lnTo>
                  <a:pt x="865005" y="1900914"/>
                </a:lnTo>
                <a:close/>
                <a:moveTo>
                  <a:pt x="772406" y="2564220"/>
                </a:moveTo>
                <a:lnTo>
                  <a:pt x="468924" y="2564220"/>
                </a:lnTo>
                <a:lnTo>
                  <a:pt x="835955" y="2109008"/>
                </a:lnTo>
                <a:close/>
                <a:moveTo>
                  <a:pt x="892044" y="3240000"/>
                </a:moveTo>
                <a:lnTo>
                  <a:pt x="148356" y="3240000"/>
                </a:lnTo>
                <a:lnTo>
                  <a:pt x="276144" y="2663936"/>
                </a:lnTo>
                <a:lnTo>
                  <a:pt x="764256" y="26639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8" name="Parallelogram 15">
            <a:extLst>
              <a:ext uri="{FF2B5EF4-FFF2-40B4-BE49-F238E27FC236}">
                <a16:creationId xmlns:a16="http://schemas.microsoft.com/office/drawing/2014/main" id="{85E14164-D1C4-49A6-AAEF-52C0D1737F73}"/>
              </a:ext>
            </a:extLst>
          </p:cNvPr>
          <p:cNvSpPr/>
          <p:nvPr/>
        </p:nvSpPr>
        <p:spPr>
          <a:xfrm rot="16200000">
            <a:off x="3650205" y="2242268"/>
            <a:ext cx="408905" cy="442625"/>
          </a:xfrm>
          <a:custGeom>
            <a:avLst/>
            <a:gdLst/>
            <a:ahLst/>
            <a:cxnLst/>
            <a:rect l="l" t="t" r="r" b="b"/>
            <a:pathLst>
              <a:path w="2993176" h="3240001">
                <a:moveTo>
                  <a:pt x="1299907" y="647892"/>
                </a:moveTo>
                <a:lnTo>
                  <a:pt x="665509" y="1620000"/>
                </a:lnTo>
                <a:lnTo>
                  <a:pt x="1299907" y="2592108"/>
                </a:lnTo>
                <a:lnTo>
                  <a:pt x="634398" y="2592108"/>
                </a:lnTo>
                <a:lnTo>
                  <a:pt x="0" y="1620000"/>
                </a:lnTo>
                <a:lnTo>
                  <a:pt x="634398" y="647892"/>
                </a:lnTo>
                <a:close/>
                <a:moveTo>
                  <a:pt x="2993176" y="1620001"/>
                </a:moveTo>
                <a:lnTo>
                  <a:pt x="1913056" y="3240001"/>
                </a:lnTo>
                <a:lnTo>
                  <a:pt x="1782206" y="3043749"/>
                </a:lnTo>
                <a:lnTo>
                  <a:pt x="1110064" y="3043749"/>
                </a:lnTo>
                <a:cubicBezTo>
                  <a:pt x="1089036" y="3096599"/>
                  <a:pt x="1037333" y="3133759"/>
                  <a:pt x="976952" y="3133759"/>
                </a:cubicBezTo>
                <a:cubicBezTo>
                  <a:pt x="923853" y="3133759"/>
                  <a:pt x="877466" y="3105022"/>
                  <a:pt x="854540" y="3061058"/>
                </a:cubicBezTo>
                <a:lnTo>
                  <a:pt x="302383" y="3169763"/>
                </a:lnTo>
                <a:lnTo>
                  <a:pt x="302383" y="2809723"/>
                </a:lnTo>
                <a:lnTo>
                  <a:pt x="854540" y="2918427"/>
                </a:lnTo>
                <a:cubicBezTo>
                  <a:pt x="877466" y="2874463"/>
                  <a:pt x="923853" y="2845727"/>
                  <a:pt x="976952" y="2845727"/>
                </a:cubicBezTo>
                <a:cubicBezTo>
                  <a:pt x="1037333" y="2845727"/>
                  <a:pt x="1089036" y="2882887"/>
                  <a:pt x="1110064" y="2935737"/>
                </a:cubicBezTo>
                <a:lnTo>
                  <a:pt x="1710190" y="2935737"/>
                </a:lnTo>
                <a:lnTo>
                  <a:pt x="832936" y="1620001"/>
                </a:lnTo>
                <a:lnTo>
                  <a:pt x="191305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AutoShape 4" descr="Related image">
            <a:extLst>
              <a:ext uri="{FF2B5EF4-FFF2-40B4-BE49-F238E27FC236}">
                <a16:creationId xmlns:a16="http://schemas.microsoft.com/office/drawing/2014/main" id="{5510F6F7-FFE5-445C-A69B-728C08D4F9B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714553" y="810160"/>
            <a:ext cx="3409950" cy="354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" name="Round Same Side Corner Rectangle 8">
            <a:extLst>
              <a:ext uri="{FF2B5EF4-FFF2-40B4-BE49-F238E27FC236}">
                <a16:creationId xmlns:a16="http://schemas.microsoft.com/office/drawing/2014/main" id="{EF45996F-1E55-43F0-9059-130F90DCAE22}"/>
              </a:ext>
            </a:extLst>
          </p:cNvPr>
          <p:cNvSpPr/>
          <p:nvPr/>
        </p:nvSpPr>
        <p:spPr>
          <a:xfrm>
            <a:off x="5709695" y="3426065"/>
            <a:ext cx="176460" cy="464752"/>
          </a:xfrm>
          <a:custGeom>
            <a:avLst/>
            <a:gdLst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8887 w 1489775"/>
              <a:gd name="connsiteY10" fmla="*/ 2305078 h 3923699"/>
              <a:gd name="connsiteX11" fmla="*/ 1151853 w 1489775"/>
              <a:gd name="connsiteY11" fmla="*/ 3743699 h 3923699"/>
              <a:gd name="connsiteX12" fmla="*/ 971853 w 1489775"/>
              <a:gd name="connsiteY12" fmla="*/ 3923699 h 3923699"/>
              <a:gd name="connsiteX13" fmla="*/ 791853 w 1489775"/>
              <a:gd name="connsiteY13" fmla="*/ 3743699 h 3923699"/>
              <a:gd name="connsiteX14" fmla="*/ 791853 w 1489775"/>
              <a:gd name="connsiteY14" fmla="*/ 2305078 h 3923699"/>
              <a:gd name="connsiteX15" fmla="*/ 683854 w 1489775"/>
              <a:gd name="connsiteY15" fmla="*/ 2305078 h 3923699"/>
              <a:gd name="connsiteX16" fmla="*/ 683854 w 1489775"/>
              <a:gd name="connsiteY16" fmla="*/ 3743698 h 3923699"/>
              <a:gd name="connsiteX17" fmla="*/ 503854 w 1489775"/>
              <a:gd name="connsiteY17" fmla="*/ 3923698 h 3923699"/>
              <a:gd name="connsiteX18" fmla="*/ 323854 w 1489775"/>
              <a:gd name="connsiteY18" fmla="*/ 3743698 h 3923699"/>
              <a:gd name="connsiteX19" fmla="*/ 323854 w 1489775"/>
              <a:gd name="connsiteY19" fmla="*/ 2238914 h 3923699"/>
              <a:gd name="connsiteX20" fmla="*/ 330887 w 1489775"/>
              <a:gd name="connsiteY20" fmla="*/ 2238914 h 3923699"/>
              <a:gd name="connsiteX21" fmla="*/ 330887 w 1489775"/>
              <a:gd name="connsiteY21" fmla="*/ 1390678 h 3923699"/>
              <a:gd name="connsiteX22" fmla="*/ 288033 w 1489775"/>
              <a:gd name="connsiteY22" fmla="*/ 1390678 h 3923699"/>
              <a:gd name="connsiteX23" fmla="*/ 288033 w 1489775"/>
              <a:gd name="connsiteY23" fmla="*/ 2063902 h 3923699"/>
              <a:gd name="connsiteX24" fmla="*/ 144017 w 1489775"/>
              <a:gd name="connsiteY24" fmla="*/ 2207918 h 3923699"/>
              <a:gd name="connsiteX25" fmla="*/ 1 w 1489775"/>
              <a:gd name="connsiteY25" fmla="*/ 2063902 h 3923699"/>
              <a:gd name="connsiteX26" fmla="*/ 1 w 1489775"/>
              <a:gd name="connsiteY26" fmla="*/ 1390678 h 3923699"/>
              <a:gd name="connsiteX27" fmla="*/ 0 w 1489775"/>
              <a:gd name="connsiteY27" fmla="*/ 1390678 h 3923699"/>
              <a:gd name="connsiteX28" fmla="*/ 0 w 1489775"/>
              <a:gd name="connsiteY28" fmla="*/ 1030958 h 3923699"/>
              <a:gd name="connsiteX29" fmla="*/ 280204 w 1489775"/>
              <a:gd name="connsiteY29" fmla="*/ 750754 h 3923699"/>
              <a:gd name="connsiteX30" fmla="*/ 744888 w 1489775"/>
              <a:gd name="connsiteY30" fmla="*/ 0 h 3923699"/>
              <a:gd name="connsiteX31" fmla="*/ 1082199 w 1489775"/>
              <a:gd name="connsiteY31" fmla="*/ 337311 h 3923699"/>
              <a:gd name="connsiteX32" fmla="*/ 744888 w 1489775"/>
              <a:gd name="connsiteY32" fmla="*/ 674622 h 3923699"/>
              <a:gd name="connsiteX33" fmla="*/ 407577 w 1489775"/>
              <a:gd name="connsiteY33" fmla="*/ 337311 h 3923699"/>
              <a:gd name="connsiteX34" fmla="*/ 744888 w 1489775"/>
              <a:gd name="connsiteY34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2238914 h 3923699"/>
              <a:gd name="connsiteX20" fmla="*/ 330887 w 1489775"/>
              <a:gd name="connsiteY20" fmla="*/ 1390678 h 3923699"/>
              <a:gd name="connsiteX21" fmla="*/ 288033 w 1489775"/>
              <a:gd name="connsiteY21" fmla="*/ 1390678 h 3923699"/>
              <a:gd name="connsiteX22" fmla="*/ 288033 w 1489775"/>
              <a:gd name="connsiteY22" fmla="*/ 2063902 h 3923699"/>
              <a:gd name="connsiteX23" fmla="*/ 144017 w 1489775"/>
              <a:gd name="connsiteY23" fmla="*/ 2207918 h 3923699"/>
              <a:gd name="connsiteX24" fmla="*/ 1 w 1489775"/>
              <a:gd name="connsiteY24" fmla="*/ 2063902 h 3923699"/>
              <a:gd name="connsiteX25" fmla="*/ 1 w 1489775"/>
              <a:gd name="connsiteY25" fmla="*/ 1390678 h 3923699"/>
              <a:gd name="connsiteX26" fmla="*/ 0 w 1489775"/>
              <a:gd name="connsiteY26" fmla="*/ 1390678 h 3923699"/>
              <a:gd name="connsiteX27" fmla="*/ 0 w 1489775"/>
              <a:gd name="connsiteY27" fmla="*/ 1030958 h 3923699"/>
              <a:gd name="connsiteX28" fmla="*/ 280204 w 1489775"/>
              <a:gd name="connsiteY28" fmla="*/ 750754 h 3923699"/>
              <a:gd name="connsiteX29" fmla="*/ 744888 w 1489775"/>
              <a:gd name="connsiteY29" fmla="*/ 0 h 3923699"/>
              <a:gd name="connsiteX30" fmla="*/ 1082199 w 1489775"/>
              <a:gd name="connsiteY30" fmla="*/ 337311 h 3923699"/>
              <a:gd name="connsiteX31" fmla="*/ 744888 w 1489775"/>
              <a:gd name="connsiteY31" fmla="*/ 674622 h 3923699"/>
              <a:gd name="connsiteX32" fmla="*/ 407577 w 1489775"/>
              <a:gd name="connsiteY32" fmla="*/ 337311 h 3923699"/>
              <a:gd name="connsiteX33" fmla="*/ 744888 w 1489775"/>
              <a:gd name="connsiteY33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1390678 h 3923699"/>
              <a:gd name="connsiteX20" fmla="*/ 288033 w 1489775"/>
              <a:gd name="connsiteY20" fmla="*/ 1390678 h 3923699"/>
              <a:gd name="connsiteX21" fmla="*/ 288033 w 1489775"/>
              <a:gd name="connsiteY21" fmla="*/ 2063902 h 3923699"/>
              <a:gd name="connsiteX22" fmla="*/ 144017 w 1489775"/>
              <a:gd name="connsiteY22" fmla="*/ 2207918 h 3923699"/>
              <a:gd name="connsiteX23" fmla="*/ 1 w 1489775"/>
              <a:gd name="connsiteY23" fmla="*/ 2063902 h 3923699"/>
              <a:gd name="connsiteX24" fmla="*/ 1 w 1489775"/>
              <a:gd name="connsiteY24" fmla="*/ 1390678 h 3923699"/>
              <a:gd name="connsiteX25" fmla="*/ 0 w 1489775"/>
              <a:gd name="connsiteY25" fmla="*/ 1390678 h 3923699"/>
              <a:gd name="connsiteX26" fmla="*/ 0 w 1489775"/>
              <a:gd name="connsiteY26" fmla="*/ 1030958 h 3923699"/>
              <a:gd name="connsiteX27" fmla="*/ 280204 w 1489775"/>
              <a:gd name="connsiteY27" fmla="*/ 750754 h 3923699"/>
              <a:gd name="connsiteX28" fmla="*/ 744888 w 1489775"/>
              <a:gd name="connsiteY28" fmla="*/ 0 h 3923699"/>
              <a:gd name="connsiteX29" fmla="*/ 1082199 w 1489775"/>
              <a:gd name="connsiteY29" fmla="*/ 337311 h 3923699"/>
              <a:gd name="connsiteX30" fmla="*/ 744888 w 1489775"/>
              <a:gd name="connsiteY30" fmla="*/ 674622 h 3923699"/>
              <a:gd name="connsiteX31" fmla="*/ 407577 w 1489775"/>
              <a:gd name="connsiteY31" fmla="*/ 337311 h 3923699"/>
              <a:gd name="connsiteX32" fmla="*/ 744888 w 1489775"/>
              <a:gd name="connsiteY32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30887 w 1489775"/>
              <a:gd name="connsiteY18" fmla="*/ 1390678 h 3923699"/>
              <a:gd name="connsiteX19" fmla="*/ 288033 w 1489775"/>
              <a:gd name="connsiteY19" fmla="*/ 1390678 h 3923699"/>
              <a:gd name="connsiteX20" fmla="*/ 288033 w 1489775"/>
              <a:gd name="connsiteY20" fmla="*/ 2063902 h 3923699"/>
              <a:gd name="connsiteX21" fmla="*/ 144017 w 1489775"/>
              <a:gd name="connsiteY21" fmla="*/ 2207918 h 3923699"/>
              <a:gd name="connsiteX22" fmla="*/ 1 w 1489775"/>
              <a:gd name="connsiteY22" fmla="*/ 2063902 h 3923699"/>
              <a:gd name="connsiteX23" fmla="*/ 1 w 1489775"/>
              <a:gd name="connsiteY23" fmla="*/ 1390678 h 3923699"/>
              <a:gd name="connsiteX24" fmla="*/ 0 w 1489775"/>
              <a:gd name="connsiteY24" fmla="*/ 1390678 h 3923699"/>
              <a:gd name="connsiteX25" fmla="*/ 0 w 1489775"/>
              <a:gd name="connsiteY25" fmla="*/ 1030958 h 3923699"/>
              <a:gd name="connsiteX26" fmla="*/ 280204 w 1489775"/>
              <a:gd name="connsiteY26" fmla="*/ 750754 h 3923699"/>
              <a:gd name="connsiteX27" fmla="*/ 744888 w 1489775"/>
              <a:gd name="connsiteY27" fmla="*/ 0 h 3923699"/>
              <a:gd name="connsiteX28" fmla="*/ 1082199 w 1489775"/>
              <a:gd name="connsiteY28" fmla="*/ 337311 h 3923699"/>
              <a:gd name="connsiteX29" fmla="*/ 744888 w 1489775"/>
              <a:gd name="connsiteY29" fmla="*/ 674622 h 3923699"/>
              <a:gd name="connsiteX30" fmla="*/ 407577 w 1489775"/>
              <a:gd name="connsiteY30" fmla="*/ 337311 h 3923699"/>
              <a:gd name="connsiteX31" fmla="*/ 744888 w 1489775"/>
              <a:gd name="connsiteY31" fmla="*/ 0 h 3923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489775" h="3923699">
                <a:moveTo>
                  <a:pt x="280204" y="750754"/>
                </a:moveTo>
                <a:lnTo>
                  <a:pt x="1209570" y="750754"/>
                </a:lnTo>
                <a:cubicBezTo>
                  <a:pt x="1364322" y="750754"/>
                  <a:pt x="1489774" y="876206"/>
                  <a:pt x="1489774" y="1030958"/>
                </a:cubicBezTo>
                <a:lnTo>
                  <a:pt x="1489774" y="1293518"/>
                </a:lnTo>
                <a:lnTo>
                  <a:pt x="1489775" y="1293518"/>
                </a:lnTo>
                <a:lnTo>
                  <a:pt x="1489775" y="2063902"/>
                </a:lnTo>
                <a:cubicBezTo>
                  <a:pt x="1489775" y="2143440"/>
                  <a:pt x="1425297" y="2207918"/>
                  <a:pt x="1345759" y="2207918"/>
                </a:cubicBezTo>
                <a:cubicBezTo>
                  <a:pt x="1266221" y="2207918"/>
                  <a:pt x="1201743" y="2143440"/>
                  <a:pt x="1201743" y="2063902"/>
                </a:cubicBezTo>
                <a:lnTo>
                  <a:pt x="1201743" y="1390678"/>
                </a:lnTo>
                <a:lnTo>
                  <a:pt x="1158887" y="1390678"/>
                </a:lnTo>
                <a:cubicBezTo>
                  <a:pt x="1156542" y="2175018"/>
                  <a:pt x="1154198" y="2959359"/>
                  <a:pt x="1151853" y="3743699"/>
                </a:cubicBezTo>
                <a:cubicBezTo>
                  <a:pt x="1151853" y="3843110"/>
                  <a:pt x="1071264" y="3923699"/>
                  <a:pt x="971853" y="3923699"/>
                </a:cubicBezTo>
                <a:cubicBezTo>
                  <a:pt x="872442" y="3923699"/>
                  <a:pt x="791853" y="3843110"/>
                  <a:pt x="791853" y="3743699"/>
                </a:cubicBezTo>
                <a:lnTo>
                  <a:pt x="791853" y="2305078"/>
                </a:lnTo>
                <a:lnTo>
                  <a:pt x="683854" y="2305078"/>
                </a:lnTo>
                <a:lnTo>
                  <a:pt x="683854" y="3743698"/>
                </a:lnTo>
                <a:cubicBezTo>
                  <a:pt x="683854" y="3843109"/>
                  <a:pt x="603265" y="3923698"/>
                  <a:pt x="503854" y="3923698"/>
                </a:cubicBezTo>
                <a:cubicBezTo>
                  <a:pt x="404443" y="3923698"/>
                  <a:pt x="323854" y="3843109"/>
                  <a:pt x="323854" y="3743698"/>
                </a:cubicBezTo>
                <a:cubicBezTo>
                  <a:pt x="326198" y="2959358"/>
                  <a:pt x="328543" y="2175018"/>
                  <a:pt x="330887" y="1390678"/>
                </a:cubicBezTo>
                <a:lnTo>
                  <a:pt x="288033" y="1390678"/>
                </a:lnTo>
                <a:lnTo>
                  <a:pt x="288033" y="2063902"/>
                </a:lnTo>
                <a:cubicBezTo>
                  <a:pt x="288033" y="2143440"/>
                  <a:pt x="223555" y="2207918"/>
                  <a:pt x="144017" y="2207918"/>
                </a:cubicBezTo>
                <a:cubicBezTo>
                  <a:pt x="64479" y="2207918"/>
                  <a:pt x="1" y="2143440"/>
                  <a:pt x="1" y="2063902"/>
                </a:cubicBezTo>
                <a:lnTo>
                  <a:pt x="1" y="1390678"/>
                </a:lnTo>
                <a:lnTo>
                  <a:pt x="0" y="1390678"/>
                </a:lnTo>
                <a:lnTo>
                  <a:pt x="0" y="1030958"/>
                </a:lnTo>
                <a:cubicBezTo>
                  <a:pt x="0" y="876206"/>
                  <a:pt x="125452" y="750754"/>
                  <a:pt x="280204" y="750754"/>
                </a:cubicBezTo>
                <a:close/>
                <a:moveTo>
                  <a:pt x="744888" y="0"/>
                </a:moveTo>
                <a:cubicBezTo>
                  <a:pt x="931180" y="0"/>
                  <a:pt x="1082199" y="151019"/>
                  <a:pt x="1082199" y="337311"/>
                </a:cubicBezTo>
                <a:cubicBezTo>
                  <a:pt x="1082199" y="523603"/>
                  <a:pt x="931180" y="674622"/>
                  <a:pt x="744888" y="674622"/>
                </a:cubicBezTo>
                <a:cubicBezTo>
                  <a:pt x="558596" y="674622"/>
                  <a:pt x="407577" y="523603"/>
                  <a:pt x="407577" y="337311"/>
                </a:cubicBezTo>
                <a:cubicBezTo>
                  <a:pt x="407577" y="151019"/>
                  <a:pt x="558596" y="0"/>
                  <a:pt x="74488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Round Same Side Corner Rectangle 20">
            <a:extLst>
              <a:ext uri="{FF2B5EF4-FFF2-40B4-BE49-F238E27FC236}">
                <a16:creationId xmlns:a16="http://schemas.microsoft.com/office/drawing/2014/main" id="{A3191A73-12EB-480D-9435-C2FC4C96DCFC}"/>
              </a:ext>
            </a:extLst>
          </p:cNvPr>
          <p:cNvSpPr/>
          <p:nvPr/>
        </p:nvSpPr>
        <p:spPr>
          <a:xfrm rot="10800000">
            <a:off x="5913221" y="3421772"/>
            <a:ext cx="219879" cy="469045"/>
          </a:xfrm>
          <a:custGeom>
            <a:avLst/>
            <a:gdLst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521281 w 1856332"/>
              <a:gd name="connsiteY2" fmla="*/ 3174669 h 3959924"/>
              <a:gd name="connsiteX3" fmla="*/ 466697 w 1856332"/>
              <a:gd name="connsiteY3" fmla="*/ 3144149 h 3959924"/>
              <a:gd name="connsiteX4" fmla="*/ 8303 w 1856332"/>
              <a:gd name="connsiteY4" fmla="*/ 1942070 h 3959924"/>
              <a:gd name="connsiteX5" fmla="*/ 81139 w 1856332"/>
              <a:gd name="connsiteY5" fmla="*/ 1779444 h 3959924"/>
              <a:gd name="connsiteX6" fmla="*/ 243764 w 1856332"/>
              <a:gd name="connsiteY6" fmla="*/ 1852280 h 3959924"/>
              <a:gd name="connsiteX7" fmla="*/ 504770 w 1856332"/>
              <a:gd name="connsiteY7" fmla="*/ 2536736 h 3959924"/>
              <a:gd name="connsiteX8" fmla="*/ 555637 w 1856332"/>
              <a:gd name="connsiteY8" fmla="*/ 2536736 h 3959924"/>
              <a:gd name="connsiteX9" fmla="*/ 226299 w 1856332"/>
              <a:gd name="connsiteY9" fmla="*/ 1210417 h 3959924"/>
              <a:gd name="connsiteX10" fmla="*/ 551784 w 1856332"/>
              <a:gd name="connsiteY10" fmla="*/ 1210417 h 3959924"/>
              <a:gd name="connsiteX11" fmla="*/ 551784 w 1856332"/>
              <a:gd name="connsiteY11" fmla="*/ 168335 h 3959924"/>
              <a:gd name="connsiteX12" fmla="*/ 720119 w 1856332"/>
              <a:gd name="connsiteY12" fmla="*/ 0 h 3959924"/>
              <a:gd name="connsiteX13" fmla="*/ 888454 w 1856332"/>
              <a:gd name="connsiteY13" fmla="*/ 168335 h 3959924"/>
              <a:gd name="connsiteX14" fmla="*/ 888454 w 1856332"/>
              <a:gd name="connsiteY14" fmla="*/ 1210417 h 3959924"/>
              <a:gd name="connsiteX15" fmla="*/ 968040 w 1856332"/>
              <a:gd name="connsiteY15" fmla="*/ 1210417 h 3959924"/>
              <a:gd name="connsiteX16" fmla="*/ 968040 w 1856332"/>
              <a:gd name="connsiteY16" fmla="*/ 168335 h 3959924"/>
              <a:gd name="connsiteX17" fmla="*/ 1136375 w 1856332"/>
              <a:gd name="connsiteY17" fmla="*/ 0 h 3959924"/>
              <a:gd name="connsiteX18" fmla="*/ 1304710 w 1856332"/>
              <a:gd name="connsiteY18" fmla="*/ 168335 h 3959924"/>
              <a:gd name="connsiteX19" fmla="*/ 1304710 w 1856332"/>
              <a:gd name="connsiteY19" fmla="*/ 1210417 h 3959924"/>
              <a:gd name="connsiteX20" fmla="*/ 1631589 w 1856332"/>
              <a:gd name="connsiteY20" fmla="*/ 1210417 h 3959924"/>
              <a:gd name="connsiteX21" fmla="*/ 1302251 w 1856332"/>
              <a:gd name="connsiteY21" fmla="*/ 2536736 h 3959924"/>
              <a:gd name="connsiteX22" fmla="*/ 1351562 w 1856332"/>
              <a:gd name="connsiteY22" fmla="*/ 2536736 h 3959924"/>
              <a:gd name="connsiteX23" fmla="*/ 1612568 w 1856332"/>
              <a:gd name="connsiteY23" fmla="*/ 1852280 h 3959924"/>
              <a:gd name="connsiteX24" fmla="*/ 1775193 w 1856332"/>
              <a:gd name="connsiteY24" fmla="*/ 1779444 h 3959924"/>
              <a:gd name="connsiteX25" fmla="*/ 1848029 w 1856332"/>
              <a:gd name="connsiteY25" fmla="*/ 1942070 h 3959924"/>
              <a:gd name="connsiteX26" fmla="*/ 1389635 w 1856332"/>
              <a:gd name="connsiteY26" fmla="*/ 3144149 h 3959924"/>
              <a:gd name="connsiteX27" fmla="*/ 1344732 w 1856332"/>
              <a:gd name="connsiteY27" fmla="*/ 3176282 h 3959924"/>
              <a:gd name="connsiteX28" fmla="*/ 1228565 w 1856332"/>
              <a:gd name="connsiteY28" fmla="*/ 3214674 h 3959924"/>
              <a:gd name="connsiteX29" fmla="*/ 925623 w 1856332"/>
              <a:gd name="connsiteY29" fmla="*/ 3959924 h 3959924"/>
              <a:gd name="connsiteX30" fmla="*/ 601623 w 1856332"/>
              <a:gd name="connsiteY30" fmla="*/ 3635924 h 3959924"/>
              <a:gd name="connsiteX31" fmla="*/ 925623 w 1856332"/>
              <a:gd name="connsiteY31" fmla="*/ 3311924 h 3959924"/>
              <a:gd name="connsiteX32" fmla="*/ 1249623 w 1856332"/>
              <a:gd name="connsiteY32" fmla="*/ 3635924 h 3959924"/>
              <a:gd name="connsiteX33" fmla="*/ 925623 w 1856332"/>
              <a:gd name="connsiteY33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344732 w 1856332"/>
              <a:gd name="connsiteY26" fmla="*/ 3176282 h 3959924"/>
              <a:gd name="connsiteX27" fmla="*/ 1228565 w 1856332"/>
              <a:gd name="connsiteY27" fmla="*/ 3214674 h 3959924"/>
              <a:gd name="connsiteX28" fmla="*/ 925623 w 1856332"/>
              <a:gd name="connsiteY28" fmla="*/ 3959924 h 3959924"/>
              <a:gd name="connsiteX29" fmla="*/ 601623 w 1856332"/>
              <a:gd name="connsiteY29" fmla="*/ 3635924 h 3959924"/>
              <a:gd name="connsiteX30" fmla="*/ 925623 w 1856332"/>
              <a:gd name="connsiteY30" fmla="*/ 3311924 h 3959924"/>
              <a:gd name="connsiteX31" fmla="*/ 1249623 w 1856332"/>
              <a:gd name="connsiteY31" fmla="*/ 3635924 h 3959924"/>
              <a:gd name="connsiteX32" fmla="*/ 925623 w 1856332"/>
              <a:gd name="connsiteY32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344732 w 1856332"/>
              <a:gd name="connsiteY26" fmla="*/ 3176282 h 3959924"/>
              <a:gd name="connsiteX27" fmla="*/ 1228565 w 1856332"/>
              <a:gd name="connsiteY27" fmla="*/ 3214674 h 3959924"/>
              <a:gd name="connsiteX28" fmla="*/ 925623 w 1856332"/>
              <a:gd name="connsiteY28" fmla="*/ 3959924 h 3959924"/>
              <a:gd name="connsiteX29" fmla="*/ 601623 w 1856332"/>
              <a:gd name="connsiteY29" fmla="*/ 3635924 h 3959924"/>
              <a:gd name="connsiteX30" fmla="*/ 925623 w 1856332"/>
              <a:gd name="connsiteY30" fmla="*/ 3311924 h 3959924"/>
              <a:gd name="connsiteX31" fmla="*/ 1249623 w 1856332"/>
              <a:gd name="connsiteY31" fmla="*/ 3635924 h 3959924"/>
              <a:gd name="connsiteX32" fmla="*/ 925623 w 1856332"/>
              <a:gd name="connsiteY32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856332" h="3959924">
                <a:moveTo>
                  <a:pt x="1228565" y="3214674"/>
                </a:moveTo>
                <a:lnTo>
                  <a:pt x="622681" y="3214674"/>
                </a:lnTo>
                <a:cubicBezTo>
                  <a:pt x="495703" y="3202920"/>
                  <a:pt x="501057" y="3225622"/>
                  <a:pt x="466697" y="3144149"/>
                </a:cubicBezTo>
                <a:lnTo>
                  <a:pt x="8303" y="1942070"/>
                </a:lnTo>
                <a:cubicBezTo>
                  <a:pt x="-16491" y="1877049"/>
                  <a:pt x="16118" y="1804239"/>
                  <a:pt x="81139" y="1779444"/>
                </a:cubicBezTo>
                <a:cubicBezTo>
                  <a:pt x="146160" y="1754650"/>
                  <a:pt x="218970" y="1787259"/>
                  <a:pt x="243764" y="1852280"/>
                </a:cubicBezTo>
                <a:lnTo>
                  <a:pt x="504770" y="2536736"/>
                </a:lnTo>
                <a:lnTo>
                  <a:pt x="555637" y="2536736"/>
                </a:lnTo>
                <a:lnTo>
                  <a:pt x="226299" y="1210417"/>
                </a:lnTo>
                <a:lnTo>
                  <a:pt x="551784" y="1210417"/>
                </a:lnTo>
                <a:lnTo>
                  <a:pt x="551784" y="168335"/>
                </a:lnTo>
                <a:cubicBezTo>
                  <a:pt x="551784" y="75366"/>
                  <a:pt x="627150" y="0"/>
                  <a:pt x="720119" y="0"/>
                </a:cubicBezTo>
                <a:cubicBezTo>
                  <a:pt x="813088" y="0"/>
                  <a:pt x="888454" y="75366"/>
                  <a:pt x="888454" y="168335"/>
                </a:cubicBezTo>
                <a:lnTo>
                  <a:pt x="888454" y="1210417"/>
                </a:lnTo>
                <a:lnTo>
                  <a:pt x="968040" y="1210417"/>
                </a:lnTo>
                <a:lnTo>
                  <a:pt x="968040" y="168335"/>
                </a:lnTo>
                <a:cubicBezTo>
                  <a:pt x="968040" y="75366"/>
                  <a:pt x="1043406" y="0"/>
                  <a:pt x="1136375" y="0"/>
                </a:cubicBezTo>
                <a:cubicBezTo>
                  <a:pt x="1229344" y="0"/>
                  <a:pt x="1304710" y="75366"/>
                  <a:pt x="1304710" y="168335"/>
                </a:cubicBezTo>
                <a:lnTo>
                  <a:pt x="1304710" y="1210417"/>
                </a:lnTo>
                <a:lnTo>
                  <a:pt x="1631589" y="1210417"/>
                </a:lnTo>
                <a:lnTo>
                  <a:pt x="1302251" y="2536736"/>
                </a:lnTo>
                <a:lnTo>
                  <a:pt x="1351562" y="2536736"/>
                </a:lnTo>
                <a:lnTo>
                  <a:pt x="1612568" y="1852280"/>
                </a:lnTo>
                <a:cubicBezTo>
                  <a:pt x="1637362" y="1787259"/>
                  <a:pt x="1710172" y="1754650"/>
                  <a:pt x="1775193" y="1779444"/>
                </a:cubicBezTo>
                <a:cubicBezTo>
                  <a:pt x="1840214" y="1804239"/>
                  <a:pt x="1872823" y="1877049"/>
                  <a:pt x="1848029" y="1942070"/>
                </a:cubicBezTo>
                <a:lnTo>
                  <a:pt x="1389635" y="3144149"/>
                </a:lnTo>
                <a:cubicBezTo>
                  <a:pt x="1348984" y="3225622"/>
                  <a:pt x="1356391" y="3202920"/>
                  <a:pt x="1228565" y="3214674"/>
                </a:cubicBezTo>
                <a:close/>
                <a:moveTo>
                  <a:pt x="925623" y="3959924"/>
                </a:moveTo>
                <a:cubicBezTo>
                  <a:pt x="746683" y="3959924"/>
                  <a:pt x="601623" y="3814864"/>
                  <a:pt x="601623" y="3635924"/>
                </a:cubicBezTo>
                <a:cubicBezTo>
                  <a:pt x="601623" y="3456984"/>
                  <a:pt x="746683" y="3311924"/>
                  <a:pt x="925623" y="3311924"/>
                </a:cubicBezTo>
                <a:cubicBezTo>
                  <a:pt x="1104563" y="3311924"/>
                  <a:pt x="1249623" y="3456984"/>
                  <a:pt x="1249623" y="3635924"/>
                </a:cubicBezTo>
                <a:cubicBezTo>
                  <a:pt x="1249623" y="3814864"/>
                  <a:pt x="1104563" y="3959924"/>
                  <a:pt x="925623" y="395992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49364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Affordability Demographics</a:t>
            </a:r>
          </a:p>
        </p:txBody>
      </p:sp>
      <p:sp>
        <p:nvSpPr>
          <p:cNvPr id="9" name="Text Placeholder 1"/>
          <p:cNvSpPr txBox="1">
            <a:spLocks/>
          </p:cNvSpPr>
          <p:nvPr/>
        </p:nvSpPr>
        <p:spPr>
          <a:xfrm>
            <a:off x="827584" y="722261"/>
            <a:ext cx="2354320" cy="504304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400" b="1" dirty="0">
                <a:solidFill>
                  <a:schemeClr val="accent1"/>
                </a:solidFill>
                <a:cs typeface="Arial" pitchFamily="34" charset="0"/>
              </a:rPr>
              <a:t>Income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476" y="1336576"/>
            <a:ext cx="3074400" cy="3539430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SzPct val="200000"/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accent1"/>
                </a:solidFill>
                <a:cs typeface="Arial" pitchFamily="34" charset="0"/>
              </a:rPr>
              <a:t>Bottom Tier spends the most</a:t>
            </a:r>
          </a:p>
          <a:p>
            <a:pPr marL="171450" indent="-171450">
              <a:lnSpc>
                <a:spcPct val="150000"/>
              </a:lnSpc>
              <a:buSzPct val="200000"/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accent1"/>
                </a:solidFill>
                <a:cs typeface="Arial" pitchFamily="34" charset="0"/>
              </a:rPr>
              <a:t>Margins remain constant</a:t>
            </a:r>
          </a:p>
          <a:p>
            <a:pPr marL="171450" indent="-171450">
              <a:lnSpc>
                <a:spcPct val="150000"/>
              </a:lnSpc>
              <a:buSzPct val="200000"/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accent1"/>
                </a:solidFill>
                <a:cs typeface="Arial" pitchFamily="34" charset="0"/>
              </a:rPr>
              <a:t>1999-2010: income and affordability closely correlate</a:t>
            </a:r>
          </a:p>
          <a:p>
            <a:pPr marL="171450" indent="-171450">
              <a:lnSpc>
                <a:spcPct val="150000"/>
              </a:lnSpc>
              <a:buSzPct val="200000"/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accent1"/>
                </a:solidFill>
                <a:cs typeface="Arial" pitchFamily="34" charset="0"/>
              </a:rPr>
              <a:t>2010-2012, income goes up,  amount spent went down.</a:t>
            </a:r>
          </a:p>
          <a:p>
            <a:pPr marL="171450" indent="-171450">
              <a:lnSpc>
                <a:spcPct val="150000"/>
              </a:lnSpc>
              <a:buSzPct val="200000"/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accent1"/>
                </a:solidFill>
                <a:cs typeface="Arial" pitchFamily="34" charset="0"/>
              </a:rPr>
              <a:t>2012-2017 income rising, amount spent stagnant</a:t>
            </a:r>
          </a:p>
          <a:p>
            <a:pPr marL="171450" indent="-171450">
              <a:lnSpc>
                <a:spcPct val="150000"/>
              </a:lnSpc>
              <a:buSzPct val="200000"/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accent1"/>
                </a:solidFill>
                <a:cs typeface="Arial" pitchFamily="34" charset="0"/>
              </a:rPr>
              <a:t>2017-2018, incoming rising and affordability beginning to decrease</a:t>
            </a:r>
          </a:p>
          <a:p>
            <a:pPr marL="171450" indent="-171450">
              <a:buSzPct val="200000"/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chemeClr val="accent1"/>
              </a:solidFill>
              <a:cs typeface="Arial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3760744-3297-4FFF-9654-E866EE4011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832" y="915566"/>
            <a:ext cx="5760640" cy="3960440"/>
          </a:xfrm>
          <a:prstGeom prst="rect">
            <a:avLst/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41561209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Affordability Demographics</a:t>
            </a:r>
          </a:p>
        </p:txBody>
      </p:sp>
      <p:sp>
        <p:nvSpPr>
          <p:cNvPr id="9" name="Text Placeholder 1"/>
          <p:cNvSpPr txBox="1">
            <a:spLocks/>
          </p:cNvSpPr>
          <p:nvPr/>
        </p:nvSpPr>
        <p:spPr>
          <a:xfrm>
            <a:off x="107504" y="937312"/>
            <a:ext cx="2518736" cy="504304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400" b="1" dirty="0">
                <a:solidFill>
                  <a:schemeClr val="accent1"/>
                </a:solidFill>
                <a:cs typeface="Arial" pitchFamily="34" charset="0"/>
              </a:rPr>
              <a:t>Unemployment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81054" y="1464335"/>
            <a:ext cx="2518737" cy="3284041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SzPct val="200000"/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accent1"/>
                </a:solidFill>
                <a:cs typeface="Arial" pitchFamily="34" charset="0"/>
              </a:rPr>
              <a:t>When unemployment increased:</a:t>
            </a:r>
          </a:p>
          <a:p>
            <a:pPr marL="628650" lvl="1" indent="-171450">
              <a:lnSpc>
                <a:spcPct val="150000"/>
              </a:lnSpc>
              <a:buSzPct val="200000"/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accent1"/>
                </a:solidFill>
                <a:cs typeface="Arial" pitchFamily="34" charset="0"/>
              </a:rPr>
              <a:t>So did Affordability</a:t>
            </a:r>
          </a:p>
          <a:p>
            <a:pPr marL="171450" indent="-171450">
              <a:lnSpc>
                <a:spcPct val="150000"/>
              </a:lnSpc>
              <a:buSzPct val="200000"/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accent1"/>
                </a:solidFill>
                <a:cs typeface="Arial" pitchFamily="34" charset="0"/>
              </a:rPr>
              <a:t>Possibilities:</a:t>
            </a:r>
          </a:p>
          <a:p>
            <a:pPr marL="628650" lvl="1" indent="-171450">
              <a:lnSpc>
                <a:spcPct val="150000"/>
              </a:lnSpc>
              <a:buSzPct val="200000"/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accent1"/>
                </a:solidFill>
                <a:cs typeface="Arial" pitchFamily="34" charset="0"/>
              </a:rPr>
              <a:t>Government assistance</a:t>
            </a:r>
          </a:p>
          <a:p>
            <a:pPr marL="628650" lvl="1" indent="-171450">
              <a:lnSpc>
                <a:spcPct val="150000"/>
              </a:lnSpc>
              <a:buSzPct val="200000"/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accent1"/>
                </a:solidFill>
                <a:cs typeface="Arial" pitchFamily="34" charset="0"/>
              </a:rPr>
              <a:t>Downsizing to save</a:t>
            </a:r>
          </a:p>
          <a:p>
            <a:pPr marL="171450" indent="-171450">
              <a:lnSpc>
                <a:spcPct val="150000"/>
              </a:lnSpc>
              <a:buSzPct val="200000"/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accent1"/>
                </a:solidFill>
                <a:cs typeface="Arial" pitchFamily="34" charset="0"/>
              </a:rPr>
              <a:t>Economic Contraction</a:t>
            </a:r>
          </a:p>
          <a:p>
            <a:pPr lvl="1">
              <a:lnSpc>
                <a:spcPct val="150000"/>
              </a:lnSpc>
              <a:buSzPct val="200000"/>
            </a:pPr>
            <a:r>
              <a:rPr lang="en-US" altLang="ko-KR" sz="1400" dirty="0">
                <a:solidFill>
                  <a:schemeClr val="accent1"/>
                </a:solidFill>
                <a:cs typeface="Arial" pitchFamily="34" charset="0"/>
              </a:rPr>
              <a:t>			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3760744-3297-4FFF-9654-E866EE4011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832" y="915566"/>
            <a:ext cx="5760641" cy="3960440"/>
          </a:xfrm>
          <a:prstGeom prst="rect">
            <a:avLst/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11733120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Affordability Demographics</a:t>
            </a:r>
          </a:p>
        </p:txBody>
      </p:sp>
      <p:sp>
        <p:nvSpPr>
          <p:cNvPr id="9" name="Text Placeholder 1"/>
          <p:cNvSpPr txBox="1">
            <a:spLocks/>
          </p:cNvSpPr>
          <p:nvPr/>
        </p:nvSpPr>
        <p:spPr>
          <a:xfrm>
            <a:off x="-17937" y="751447"/>
            <a:ext cx="2354320" cy="504304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altLang="ko-KR" sz="2400" b="1" dirty="0">
                <a:solidFill>
                  <a:schemeClr val="accent1"/>
                </a:solidFill>
                <a:cs typeface="Arial" pitchFamily="34" charset="0"/>
              </a:rPr>
              <a:t>Education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05159" y="1255751"/>
            <a:ext cx="2806769" cy="3607206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SzPct val="200000"/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accent1"/>
                </a:solidFill>
                <a:cs typeface="Arial" pitchFamily="34" charset="0"/>
              </a:rPr>
              <a:t>Income increases with higher education</a:t>
            </a:r>
          </a:p>
          <a:p>
            <a:pPr marL="628650" lvl="1" indent="-171450">
              <a:lnSpc>
                <a:spcPct val="150000"/>
              </a:lnSpc>
              <a:buSzPct val="200000"/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accent1"/>
                </a:solidFill>
                <a:cs typeface="Arial" pitchFamily="34" charset="0"/>
              </a:rPr>
              <a:t>Doctorate only 12%</a:t>
            </a:r>
          </a:p>
          <a:p>
            <a:pPr marL="628650" lvl="1" indent="-171450">
              <a:lnSpc>
                <a:spcPct val="150000"/>
              </a:lnSpc>
              <a:buSzPct val="200000"/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accent1"/>
                </a:solidFill>
                <a:cs typeface="Arial" pitchFamily="34" charset="0"/>
              </a:rPr>
              <a:t>Less than HS 22%</a:t>
            </a:r>
          </a:p>
          <a:p>
            <a:pPr marL="628650" lvl="1" indent="-171450">
              <a:lnSpc>
                <a:spcPct val="150000"/>
              </a:lnSpc>
              <a:buSzPct val="200000"/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accent1"/>
                </a:solidFill>
                <a:cs typeface="Arial" pitchFamily="34" charset="0"/>
              </a:rPr>
              <a:t>Big jump with diploma from 22% to 14%</a:t>
            </a:r>
          </a:p>
          <a:p>
            <a:pPr marL="171450" indent="-171450">
              <a:lnSpc>
                <a:spcPct val="150000"/>
              </a:lnSpc>
              <a:buSzPct val="200000"/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accent1"/>
                </a:solidFill>
                <a:cs typeface="Arial" pitchFamily="34" charset="0"/>
              </a:rPr>
              <a:t>Middle tier, is very middle:</a:t>
            </a:r>
          </a:p>
          <a:p>
            <a:pPr marL="628650" lvl="1" indent="-171450">
              <a:lnSpc>
                <a:spcPct val="150000"/>
              </a:lnSpc>
              <a:buSzPct val="200000"/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accent1"/>
                </a:solidFill>
                <a:cs typeface="Arial" pitchFamily="34" charset="0"/>
              </a:rPr>
              <a:t>Average income, affordability, education</a:t>
            </a:r>
          </a:p>
          <a:p>
            <a:pPr marL="171450" indent="-171450">
              <a:lnSpc>
                <a:spcPct val="150000"/>
              </a:lnSpc>
              <a:buSzPct val="200000"/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accent1"/>
                </a:solidFill>
                <a:cs typeface="Arial" pitchFamily="34" charset="0"/>
              </a:rPr>
              <a:t>As income goes down, affordability goes down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3760744-3297-4FFF-9654-E866EE4011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832" y="915566"/>
            <a:ext cx="5760640" cy="3960440"/>
          </a:xfrm>
          <a:prstGeom prst="rect">
            <a:avLst/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23415871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Affordability Demographics</a:t>
            </a:r>
          </a:p>
        </p:txBody>
      </p:sp>
      <p:sp>
        <p:nvSpPr>
          <p:cNvPr id="9" name="Text Placeholder 1"/>
          <p:cNvSpPr txBox="1">
            <a:spLocks/>
          </p:cNvSpPr>
          <p:nvPr/>
        </p:nvSpPr>
        <p:spPr>
          <a:xfrm>
            <a:off x="107504" y="937312"/>
            <a:ext cx="2354320" cy="504304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altLang="ko-KR" sz="2000" b="1" dirty="0">
                <a:solidFill>
                  <a:schemeClr val="accent1"/>
                </a:solidFill>
                <a:cs typeface="Arial" pitchFamily="34" charset="0"/>
              </a:rPr>
              <a:t>Educational Allotments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81055" y="1464335"/>
            <a:ext cx="2207217" cy="2960875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SzPct val="200000"/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accent1"/>
                </a:solidFill>
                <a:cs typeface="Arial" pitchFamily="34" charset="0"/>
              </a:rPr>
              <a:t>Most mortgage payers have finish HS </a:t>
            </a:r>
          </a:p>
          <a:p>
            <a:pPr marL="171450" indent="-171450">
              <a:lnSpc>
                <a:spcPct val="150000"/>
              </a:lnSpc>
              <a:buSzPct val="200000"/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accent1"/>
                </a:solidFill>
                <a:cs typeface="Arial" pitchFamily="34" charset="0"/>
              </a:rPr>
              <a:t>Most get post-secondary education</a:t>
            </a:r>
          </a:p>
          <a:p>
            <a:pPr marL="171450" indent="-171450">
              <a:lnSpc>
                <a:spcPct val="150000"/>
              </a:lnSpc>
              <a:buSzPct val="200000"/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accent1"/>
                </a:solidFill>
                <a:cs typeface="Arial" pitchFamily="34" charset="0"/>
              </a:rPr>
              <a:t>More than a third obtain a Bachelor’s degree or Higher</a:t>
            </a:r>
          </a:p>
          <a:p>
            <a:pPr marL="171450" indent="-171450">
              <a:lnSpc>
                <a:spcPct val="150000"/>
              </a:lnSpc>
              <a:buSzPct val="200000"/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chemeClr val="accent1"/>
              </a:solidFill>
              <a:cs typeface="Arial" pitchFamily="34" charset="0"/>
            </a:endParaRPr>
          </a:p>
          <a:p>
            <a:pPr marL="171450" indent="-171450">
              <a:lnSpc>
                <a:spcPct val="150000"/>
              </a:lnSpc>
              <a:buSzPct val="200000"/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chemeClr val="accent1"/>
              </a:solidFill>
              <a:cs typeface="Arial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3760744-3297-4FFF-9654-E866EE4011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832" y="915566"/>
            <a:ext cx="5760641" cy="3960441"/>
          </a:xfrm>
          <a:prstGeom prst="rect">
            <a:avLst/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25642696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sz="3600" dirty="0"/>
              <a:t>Affordability Demographics</a:t>
            </a:r>
            <a:endParaRPr lang="ko-KR" altLang="en-US" sz="36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sz="1600" b="1" dirty="0"/>
              <a:t>So Who’s Your Average Mortgage </a:t>
            </a:r>
            <a:r>
              <a:rPr lang="en-US" altLang="ko-KR" sz="1800" b="1" dirty="0"/>
              <a:t>Payer</a:t>
            </a:r>
            <a:r>
              <a:rPr lang="en-US" altLang="ko-KR" sz="1600" b="1" dirty="0"/>
              <a:t> in America? (2016)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4801816" y="3614844"/>
            <a:ext cx="1728192" cy="591193"/>
            <a:chOff x="856159" y="3401938"/>
            <a:chExt cx="1350106" cy="591193"/>
          </a:xfrm>
        </p:grpSpPr>
        <p:sp>
          <p:nvSpPr>
            <p:cNvPr id="20" name="Text Placeholder 17"/>
            <p:cNvSpPr txBox="1">
              <a:spLocks/>
            </p:cNvSpPr>
            <p:nvPr/>
          </p:nvSpPr>
          <p:spPr>
            <a:xfrm>
              <a:off x="856159" y="3401938"/>
              <a:ext cx="1350106" cy="246087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800" b="1" dirty="0">
                  <a:solidFill>
                    <a:schemeClr val="accent4"/>
                  </a:solidFill>
                  <a:cs typeface="Arial" pitchFamily="34" charset="0"/>
                </a:rPr>
                <a:t>Tier</a:t>
              </a:r>
            </a:p>
          </p:txBody>
        </p:sp>
        <p:sp>
          <p:nvSpPr>
            <p:cNvPr id="21" name="Text Placeholder 18"/>
            <p:cNvSpPr txBox="1">
              <a:spLocks/>
            </p:cNvSpPr>
            <p:nvPr/>
          </p:nvSpPr>
          <p:spPr>
            <a:xfrm>
              <a:off x="856159" y="3743551"/>
              <a:ext cx="1350106" cy="249580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800" dirty="0">
                  <a:solidFill>
                    <a:schemeClr val="accent4"/>
                  </a:solidFill>
                  <a:cs typeface="Arial" pitchFamily="34" charset="0"/>
                </a:rPr>
                <a:t>Middle</a:t>
              </a: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2606428" y="3608596"/>
            <a:ext cx="1732599" cy="610823"/>
            <a:chOff x="852716" y="3401938"/>
            <a:chExt cx="1353549" cy="610823"/>
          </a:xfrm>
        </p:grpSpPr>
        <p:sp>
          <p:nvSpPr>
            <p:cNvPr id="27" name="Text Placeholder 17"/>
            <p:cNvSpPr txBox="1">
              <a:spLocks/>
            </p:cNvSpPr>
            <p:nvPr/>
          </p:nvSpPr>
          <p:spPr>
            <a:xfrm>
              <a:off x="856159" y="3401938"/>
              <a:ext cx="1350106" cy="246087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800" b="1" dirty="0">
                  <a:solidFill>
                    <a:schemeClr val="accent1"/>
                  </a:solidFill>
                  <a:cs typeface="Arial" pitchFamily="34" charset="0"/>
                </a:rPr>
                <a:t>Income</a:t>
              </a:r>
            </a:p>
          </p:txBody>
        </p:sp>
        <p:sp>
          <p:nvSpPr>
            <p:cNvPr id="28" name="Text Placeholder 18"/>
            <p:cNvSpPr txBox="1">
              <a:spLocks/>
            </p:cNvSpPr>
            <p:nvPr/>
          </p:nvSpPr>
          <p:spPr>
            <a:xfrm>
              <a:off x="852716" y="3763181"/>
              <a:ext cx="1350106" cy="249580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800" dirty="0">
                  <a:solidFill>
                    <a:schemeClr val="accent1"/>
                  </a:solidFill>
                  <a:cs typeface="Arial" pitchFamily="34" charset="0"/>
                </a:rPr>
                <a:t>$99,160</a:t>
              </a: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7017298" y="3628226"/>
            <a:ext cx="1728192" cy="591193"/>
            <a:chOff x="856159" y="3401938"/>
            <a:chExt cx="1350106" cy="591193"/>
          </a:xfrm>
        </p:grpSpPr>
        <p:sp>
          <p:nvSpPr>
            <p:cNvPr id="34" name="Text Placeholder 17"/>
            <p:cNvSpPr txBox="1">
              <a:spLocks/>
            </p:cNvSpPr>
            <p:nvPr/>
          </p:nvSpPr>
          <p:spPr>
            <a:xfrm>
              <a:off x="856159" y="3401938"/>
              <a:ext cx="1350106" cy="246087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800" b="1" dirty="0">
                  <a:solidFill>
                    <a:schemeClr val="accent3"/>
                  </a:solidFill>
                  <a:cs typeface="Arial" pitchFamily="34" charset="0"/>
                </a:rPr>
                <a:t>Education</a:t>
              </a:r>
            </a:p>
          </p:txBody>
        </p:sp>
        <p:sp>
          <p:nvSpPr>
            <p:cNvPr id="35" name="Text Placeholder 18"/>
            <p:cNvSpPr txBox="1">
              <a:spLocks/>
            </p:cNvSpPr>
            <p:nvPr/>
          </p:nvSpPr>
          <p:spPr>
            <a:xfrm>
              <a:off x="856159" y="3743551"/>
              <a:ext cx="1350106" cy="249580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800" dirty="0">
                  <a:solidFill>
                    <a:schemeClr val="accent3"/>
                  </a:solidFill>
                  <a:cs typeface="Arial" pitchFamily="34" charset="0"/>
                </a:rPr>
                <a:t>Bachelor’s +</a:t>
              </a:r>
            </a:p>
          </p:txBody>
        </p:sp>
      </p:grp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0CD5379E-58E7-4CBB-8772-E6B38B349763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1" y="1453804"/>
            <a:ext cx="2016222" cy="1386153"/>
          </a:xfrm>
        </p:spPr>
      </p:pic>
      <p:pic>
        <p:nvPicPr>
          <p:cNvPr id="37" name="Picture Placeholder 36">
            <a:extLst>
              <a:ext uri="{FF2B5EF4-FFF2-40B4-BE49-F238E27FC236}">
                <a16:creationId xmlns:a16="http://schemas.microsoft.com/office/drawing/2014/main" id="{6F242BF4-B2DE-4DB8-820C-36865E01C97E}"/>
              </a:ext>
            </a:extLst>
          </p:cNvPr>
          <p:cNvPicPr>
            <a:picLocks noGrp="1" noChangeAspect="1"/>
          </p:cNvPicPr>
          <p:nvPr>
            <p:ph type="pic" idx="1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2564" y="1460336"/>
            <a:ext cx="2016224" cy="1386153"/>
          </a:xfrm>
        </p:spPr>
      </p:pic>
      <p:pic>
        <p:nvPicPr>
          <p:cNvPr id="40" name="Picture Placeholder 39">
            <a:extLst>
              <a:ext uri="{FF2B5EF4-FFF2-40B4-BE49-F238E27FC236}">
                <a16:creationId xmlns:a16="http://schemas.microsoft.com/office/drawing/2014/main" id="{59569B76-1D3A-43A9-8A79-EAE180E32BF2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7800" y="1466868"/>
            <a:ext cx="2016224" cy="1386153"/>
          </a:xfrm>
        </p:spPr>
      </p:pic>
      <p:pic>
        <p:nvPicPr>
          <p:cNvPr id="43" name="Picture Placeholder 42">
            <a:extLst>
              <a:ext uri="{FF2B5EF4-FFF2-40B4-BE49-F238E27FC236}">
                <a16:creationId xmlns:a16="http://schemas.microsoft.com/office/drawing/2014/main" id="{D55A5A57-3677-4E94-AEE3-748FA94498F5}"/>
              </a:ext>
            </a:extLst>
          </p:cNvPr>
          <p:cNvPicPr>
            <a:picLocks noGrp="1" noChangeAspect="1"/>
          </p:cNvPicPr>
          <p:nvPr>
            <p:ph type="pic" idx="14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3036" y="1473400"/>
            <a:ext cx="2016224" cy="1386153"/>
          </a:xfrm>
        </p:spPr>
      </p:pic>
      <p:grpSp>
        <p:nvGrpSpPr>
          <p:cNvPr id="44" name="Group 43">
            <a:extLst>
              <a:ext uri="{FF2B5EF4-FFF2-40B4-BE49-F238E27FC236}">
                <a16:creationId xmlns:a16="http://schemas.microsoft.com/office/drawing/2014/main" id="{D66FFE43-8A2F-4129-AD9E-494AA84FCFD8}"/>
              </a:ext>
            </a:extLst>
          </p:cNvPr>
          <p:cNvGrpSpPr/>
          <p:nvPr/>
        </p:nvGrpSpPr>
        <p:grpSpPr>
          <a:xfrm>
            <a:off x="415233" y="3628226"/>
            <a:ext cx="1728193" cy="1064399"/>
            <a:chOff x="391343" y="3135465"/>
            <a:chExt cx="1728193" cy="1064399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77A7EC4B-5275-43AE-ADE4-4A68D11185B6}"/>
                </a:ext>
              </a:extLst>
            </p:cNvPr>
            <p:cNvGrpSpPr/>
            <p:nvPr/>
          </p:nvGrpSpPr>
          <p:grpSpPr>
            <a:xfrm>
              <a:off x="391344" y="3135465"/>
              <a:ext cx="1728192" cy="591193"/>
              <a:chOff x="856159" y="3401938"/>
              <a:chExt cx="1350106" cy="591193"/>
            </a:xfrm>
          </p:grpSpPr>
          <p:sp>
            <p:nvSpPr>
              <p:cNvPr id="47" name="Text Placeholder 17">
                <a:extLst>
                  <a:ext uri="{FF2B5EF4-FFF2-40B4-BE49-F238E27FC236}">
                    <a16:creationId xmlns:a16="http://schemas.microsoft.com/office/drawing/2014/main" id="{9C28F97D-5125-4F3C-B84B-6F7FD99CF3B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56159" y="3401938"/>
                <a:ext cx="1350106" cy="246087"/>
              </a:xfrm>
              <a:prstGeom prst="rect">
                <a:avLst/>
              </a:prstGeom>
            </p:spPr>
            <p:txBody>
              <a:bodyPr anchor="ctr"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US" sz="1800" b="1" dirty="0">
                    <a:solidFill>
                      <a:schemeClr val="accent2"/>
                    </a:solidFill>
                    <a:cs typeface="Arial" pitchFamily="34" charset="0"/>
                  </a:rPr>
                  <a:t>Employment</a:t>
                </a:r>
              </a:p>
            </p:txBody>
          </p:sp>
          <p:sp>
            <p:nvSpPr>
              <p:cNvPr id="48" name="Text Placeholder 18">
                <a:extLst>
                  <a:ext uri="{FF2B5EF4-FFF2-40B4-BE49-F238E27FC236}">
                    <a16:creationId xmlns:a16="http://schemas.microsoft.com/office/drawing/2014/main" id="{2CF23909-59BD-48D0-B533-C9ACDA32284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56159" y="3743551"/>
                <a:ext cx="1350106" cy="249580"/>
              </a:xfrm>
              <a:prstGeom prst="rect">
                <a:avLst/>
              </a:prstGeom>
            </p:spPr>
            <p:txBody>
              <a:bodyPr anchor="ctr"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US" sz="1800" dirty="0">
                    <a:solidFill>
                      <a:schemeClr val="accent2"/>
                    </a:solidFill>
                    <a:cs typeface="Arial" pitchFamily="34" charset="0"/>
                  </a:rPr>
                  <a:t>5%</a:t>
                </a:r>
              </a:p>
            </p:txBody>
          </p: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48F0AF67-5898-4DF8-83F6-2805FEFF91D2}"/>
                </a:ext>
              </a:extLst>
            </p:cNvPr>
            <p:cNvSpPr txBox="1"/>
            <p:nvPr/>
          </p:nvSpPr>
          <p:spPr>
            <a:xfrm>
              <a:off x="391343" y="3830532"/>
              <a:ext cx="17281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ko-KR" altLang="en-US" b="1" dirty="0">
                <a:solidFill>
                  <a:schemeClr val="accent2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21697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51470"/>
            <a:ext cx="9144000" cy="936104"/>
          </a:xfrm>
        </p:spPr>
        <p:txBody>
          <a:bodyPr/>
          <a:lstStyle/>
          <a:p>
            <a:r>
              <a:rPr lang="en-US" altLang="ko-KR" b="1" dirty="0"/>
              <a:t>Real Estate “Hotness”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2AB33FC-C5AD-4431-9ED1-9EB428137A03}"/>
              </a:ext>
            </a:extLst>
          </p:cNvPr>
          <p:cNvSpPr/>
          <p:nvPr/>
        </p:nvSpPr>
        <p:spPr>
          <a:xfrm>
            <a:off x="1490432" y="1580854"/>
            <a:ext cx="1502778" cy="1500338"/>
          </a:xfrm>
          <a:custGeom>
            <a:avLst/>
            <a:gdLst/>
            <a:ahLst/>
            <a:cxnLst/>
            <a:rect l="l" t="t" r="r" b="b"/>
            <a:pathLst>
              <a:path w="1008112" h="1006475">
                <a:moveTo>
                  <a:pt x="543272" y="753885"/>
                </a:moveTo>
                <a:lnTo>
                  <a:pt x="543272" y="897901"/>
                </a:lnTo>
                <a:lnTo>
                  <a:pt x="687288" y="897901"/>
                </a:lnTo>
                <a:lnTo>
                  <a:pt x="687288" y="753885"/>
                </a:lnTo>
                <a:close/>
                <a:moveTo>
                  <a:pt x="320824" y="753885"/>
                </a:moveTo>
                <a:lnTo>
                  <a:pt x="320824" y="897901"/>
                </a:lnTo>
                <a:lnTo>
                  <a:pt x="464840" y="897901"/>
                </a:lnTo>
                <a:lnTo>
                  <a:pt x="464840" y="753885"/>
                </a:lnTo>
                <a:close/>
                <a:moveTo>
                  <a:pt x="543272" y="537861"/>
                </a:moveTo>
                <a:lnTo>
                  <a:pt x="543272" y="681877"/>
                </a:lnTo>
                <a:lnTo>
                  <a:pt x="687288" y="681877"/>
                </a:lnTo>
                <a:lnTo>
                  <a:pt x="687288" y="537861"/>
                </a:lnTo>
                <a:close/>
                <a:moveTo>
                  <a:pt x="320824" y="537861"/>
                </a:moveTo>
                <a:lnTo>
                  <a:pt x="320824" y="681877"/>
                </a:lnTo>
                <a:lnTo>
                  <a:pt x="464840" y="681877"/>
                </a:lnTo>
                <a:lnTo>
                  <a:pt x="464840" y="537861"/>
                </a:lnTo>
                <a:close/>
                <a:moveTo>
                  <a:pt x="505897" y="200625"/>
                </a:moveTo>
                <a:lnTo>
                  <a:pt x="831956" y="526683"/>
                </a:lnTo>
                <a:lnTo>
                  <a:pt x="831956" y="1006475"/>
                </a:lnTo>
                <a:lnTo>
                  <a:pt x="727618" y="1006475"/>
                </a:lnTo>
                <a:lnTo>
                  <a:pt x="629252" y="1006475"/>
                </a:lnTo>
                <a:lnTo>
                  <a:pt x="382541" y="1006475"/>
                </a:lnTo>
                <a:lnTo>
                  <a:pt x="281125" y="1006475"/>
                </a:lnTo>
                <a:lnTo>
                  <a:pt x="179838" y="1006475"/>
                </a:lnTo>
                <a:lnTo>
                  <a:pt x="179838" y="526683"/>
                </a:lnTo>
                <a:lnTo>
                  <a:pt x="179838" y="526683"/>
                </a:lnTo>
                <a:close/>
                <a:moveTo>
                  <a:pt x="159263" y="38314"/>
                </a:moveTo>
                <a:lnTo>
                  <a:pt x="294184" y="38314"/>
                </a:lnTo>
                <a:lnTo>
                  <a:pt x="294184" y="169431"/>
                </a:lnTo>
                <a:lnTo>
                  <a:pt x="159263" y="304351"/>
                </a:lnTo>
                <a:close/>
                <a:moveTo>
                  <a:pt x="505897" y="2217"/>
                </a:moveTo>
                <a:lnTo>
                  <a:pt x="1008112" y="526683"/>
                </a:lnTo>
                <a:lnTo>
                  <a:pt x="905756" y="526683"/>
                </a:lnTo>
                <a:lnTo>
                  <a:pt x="505897" y="109108"/>
                </a:lnTo>
                <a:close/>
                <a:moveTo>
                  <a:pt x="505897" y="0"/>
                </a:moveTo>
                <a:lnTo>
                  <a:pt x="505897" y="106892"/>
                </a:lnTo>
                <a:lnTo>
                  <a:pt x="103107" y="524466"/>
                </a:lnTo>
                <a:lnTo>
                  <a:pt x="0" y="524466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95000"/>
                </a:schemeClr>
              </a:gs>
            </a:gsLst>
            <a:lin ang="8100000" scaled="1"/>
            <a:tileRect/>
          </a:gradFill>
          <a:ln w="635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70E06655-DFA4-43C6-9575-5F9677E69E95}"/>
              </a:ext>
            </a:extLst>
          </p:cNvPr>
          <p:cNvSpPr/>
          <p:nvPr/>
        </p:nvSpPr>
        <p:spPr>
          <a:xfrm>
            <a:off x="1889048" y="1707493"/>
            <a:ext cx="1502778" cy="1500338"/>
          </a:xfrm>
          <a:custGeom>
            <a:avLst/>
            <a:gdLst/>
            <a:ahLst/>
            <a:cxnLst/>
            <a:rect l="l" t="t" r="r" b="b"/>
            <a:pathLst>
              <a:path w="1008112" h="1006475">
                <a:moveTo>
                  <a:pt x="543272" y="753885"/>
                </a:moveTo>
                <a:lnTo>
                  <a:pt x="543272" y="897901"/>
                </a:lnTo>
                <a:lnTo>
                  <a:pt x="687288" y="897901"/>
                </a:lnTo>
                <a:lnTo>
                  <a:pt x="687288" y="753885"/>
                </a:lnTo>
                <a:close/>
                <a:moveTo>
                  <a:pt x="320824" y="753885"/>
                </a:moveTo>
                <a:lnTo>
                  <a:pt x="320824" y="897901"/>
                </a:lnTo>
                <a:lnTo>
                  <a:pt x="464840" y="897901"/>
                </a:lnTo>
                <a:lnTo>
                  <a:pt x="464840" y="753885"/>
                </a:lnTo>
                <a:close/>
                <a:moveTo>
                  <a:pt x="543272" y="537861"/>
                </a:moveTo>
                <a:lnTo>
                  <a:pt x="543272" y="681877"/>
                </a:lnTo>
                <a:lnTo>
                  <a:pt x="687288" y="681877"/>
                </a:lnTo>
                <a:lnTo>
                  <a:pt x="687288" y="537861"/>
                </a:lnTo>
                <a:close/>
                <a:moveTo>
                  <a:pt x="320824" y="537861"/>
                </a:moveTo>
                <a:lnTo>
                  <a:pt x="320824" y="681877"/>
                </a:lnTo>
                <a:lnTo>
                  <a:pt x="464840" y="681877"/>
                </a:lnTo>
                <a:lnTo>
                  <a:pt x="464840" y="537861"/>
                </a:lnTo>
                <a:close/>
                <a:moveTo>
                  <a:pt x="505897" y="200625"/>
                </a:moveTo>
                <a:lnTo>
                  <a:pt x="831956" y="526683"/>
                </a:lnTo>
                <a:lnTo>
                  <a:pt x="831956" y="1006475"/>
                </a:lnTo>
                <a:lnTo>
                  <a:pt x="727618" y="1006475"/>
                </a:lnTo>
                <a:lnTo>
                  <a:pt x="629252" y="1006475"/>
                </a:lnTo>
                <a:lnTo>
                  <a:pt x="382541" y="1006475"/>
                </a:lnTo>
                <a:lnTo>
                  <a:pt x="281125" y="1006475"/>
                </a:lnTo>
                <a:lnTo>
                  <a:pt x="179838" y="1006475"/>
                </a:lnTo>
                <a:lnTo>
                  <a:pt x="179838" y="526683"/>
                </a:lnTo>
                <a:lnTo>
                  <a:pt x="179838" y="526683"/>
                </a:lnTo>
                <a:close/>
                <a:moveTo>
                  <a:pt x="159263" y="38314"/>
                </a:moveTo>
                <a:lnTo>
                  <a:pt x="294184" y="38314"/>
                </a:lnTo>
                <a:lnTo>
                  <a:pt x="294184" y="169431"/>
                </a:lnTo>
                <a:lnTo>
                  <a:pt x="159263" y="304351"/>
                </a:lnTo>
                <a:close/>
                <a:moveTo>
                  <a:pt x="505897" y="2217"/>
                </a:moveTo>
                <a:lnTo>
                  <a:pt x="1008112" y="526683"/>
                </a:lnTo>
                <a:lnTo>
                  <a:pt x="905756" y="526683"/>
                </a:lnTo>
                <a:lnTo>
                  <a:pt x="505897" y="109108"/>
                </a:lnTo>
                <a:close/>
                <a:moveTo>
                  <a:pt x="505897" y="0"/>
                </a:moveTo>
                <a:lnTo>
                  <a:pt x="505897" y="106892"/>
                </a:lnTo>
                <a:lnTo>
                  <a:pt x="103107" y="524466"/>
                </a:lnTo>
                <a:lnTo>
                  <a:pt x="0" y="524466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95000"/>
                </a:schemeClr>
              </a:gs>
            </a:gsLst>
            <a:lin ang="8100000" scaled="1"/>
            <a:tileRect/>
          </a:gradFill>
          <a:ln w="635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Rectangle 9">
            <a:extLst>
              <a:ext uri="{FF2B5EF4-FFF2-40B4-BE49-F238E27FC236}">
                <a16:creationId xmlns:a16="http://schemas.microsoft.com/office/drawing/2014/main" id="{3A1C700E-9DAD-44DB-BFA7-5010CFCA4799}"/>
              </a:ext>
            </a:extLst>
          </p:cNvPr>
          <p:cNvSpPr/>
          <p:nvPr/>
        </p:nvSpPr>
        <p:spPr>
          <a:xfrm>
            <a:off x="81470" y="1491630"/>
            <a:ext cx="1502778" cy="1500338"/>
          </a:xfrm>
          <a:custGeom>
            <a:avLst/>
            <a:gdLst/>
            <a:ahLst/>
            <a:cxnLst/>
            <a:rect l="l" t="t" r="r" b="b"/>
            <a:pathLst>
              <a:path w="1008112" h="1006475">
                <a:moveTo>
                  <a:pt x="543272" y="753885"/>
                </a:moveTo>
                <a:lnTo>
                  <a:pt x="543272" y="897901"/>
                </a:lnTo>
                <a:lnTo>
                  <a:pt x="687288" y="897901"/>
                </a:lnTo>
                <a:lnTo>
                  <a:pt x="687288" y="753885"/>
                </a:lnTo>
                <a:close/>
                <a:moveTo>
                  <a:pt x="320824" y="753885"/>
                </a:moveTo>
                <a:lnTo>
                  <a:pt x="320824" y="897901"/>
                </a:lnTo>
                <a:lnTo>
                  <a:pt x="464840" y="897901"/>
                </a:lnTo>
                <a:lnTo>
                  <a:pt x="464840" y="753885"/>
                </a:lnTo>
                <a:close/>
                <a:moveTo>
                  <a:pt x="543272" y="537861"/>
                </a:moveTo>
                <a:lnTo>
                  <a:pt x="543272" y="681877"/>
                </a:lnTo>
                <a:lnTo>
                  <a:pt x="687288" y="681877"/>
                </a:lnTo>
                <a:lnTo>
                  <a:pt x="687288" y="537861"/>
                </a:lnTo>
                <a:close/>
                <a:moveTo>
                  <a:pt x="320824" y="537861"/>
                </a:moveTo>
                <a:lnTo>
                  <a:pt x="320824" y="681877"/>
                </a:lnTo>
                <a:lnTo>
                  <a:pt x="464840" y="681877"/>
                </a:lnTo>
                <a:lnTo>
                  <a:pt x="464840" y="537861"/>
                </a:lnTo>
                <a:close/>
                <a:moveTo>
                  <a:pt x="505897" y="200625"/>
                </a:moveTo>
                <a:lnTo>
                  <a:pt x="831956" y="526683"/>
                </a:lnTo>
                <a:lnTo>
                  <a:pt x="831956" y="1006475"/>
                </a:lnTo>
                <a:lnTo>
                  <a:pt x="727618" y="1006475"/>
                </a:lnTo>
                <a:lnTo>
                  <a:pt x="629252" y="1006475"/>
                </a:lnTo>
                <a:lnTo>
                  <a:pt x="382541" y="1006475"/>
                </a:lnTo>
                <a:lnTo>
                  <a:pt x="281125" y="1006475"/>
                </a:lnTo>
                <a:lnTo>
                  <a:pt x="179838" y="1006475"/>
                </a:lnTo>
                <a:lnTo>
                  <a:pt x="179838" y="526683"/>
                </a:lnTo>
                <a:lnTo>
                  <a:pt x="179838" y="526683"/>
                </a:lnTo>
                <a:close/>
                <a:moveTo>
                  <a:pt x="159263" y="38314"/>
                </a:moveTo>
                <a:lnTo>
                  <a:pt x="294184" y="38314"/>
                </a:lnTo>
                <a:lnTo>
                  <a:pt x="294184" y="169431"/>
                </a:lnTo>
                <a:lnTo>
                  <a:pt x="159263" y="304351"/>
                </a:lnTo>
                <a:close/>
                <a:moveTo>
                  <a:pt x="505897" y="2217"/>
                </a:moveTo>
                <a:lnTo>
                  <a:pt x="1008112" y="526683"/>
                </a:lnTo>
                <a:lnTo>
                  <a:pt x="905756" y="526683"/>
                </a:lnTo>
                <a:lnTo>
                  <a:pt x="505897" y="109108"/>
                </a:lnTo>
                <a:close/>
                <a:moveTo>
                  <a:pt x="505897" y="0"/>
                </a:moveTo>
                <a:lnTo>
                  <a:pt x="505897" y="106892"/>
                </a:lnTo>
                <a:lnTo>
                  <a:pt x="103107" y="524466"/>
                </a:lnTo>
                <a:lnTo>
                  <a:pt x="0" y="524466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95000"/>
                </a:schemeClr>
              </a:gs>
            </a:gsLst>
            <a:lin ang="8100000" scaled="1"/>
            <a:tileRect/>
          </a:gradFill>
          <a:ln w="635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" name="Rectangle 9">
            <a:extLst>
              <a:ext uri="{FF2B5EF4-FFF2-40B4-BE49-F238E27FC236}">
                <a16:creationId xmlns:a16="http://schemas.microsoft.com/office/drawing/2014/main" id="{03C94699-A7CE-40C7-A28D-C74322DBB92B}"/>
              </a:ext>
            </a:extLst>
          </p:cNvPr>
          <p:cNvSpPr/>
          <p:nvPr/>
        </p:nvSpPr>
        <p:spPr>
          <a:xfrm>
            <a:off x="233870" y="1563638"/>
            <a:ext cx="1502778" cy="1500338"/>
          </a:xfrm>
          <a:custGeom>
            <a:avLst/>
            <a:gdLst/>
            <a:ahLst/>
            <a:cxnLst/>
            <a:rect l="l" t="t" r="r" b="b"/>
            <a:pathLst>
              <a:path w="1008112" h="1006475">
                <a:moveTo>
                  <a:pt x="543272" y="753885"/>
                </a:moveTo>
                <a:lnTo>
                  <a:pt x="543272" y="897901"/>
                </a:lnTo>
                <a:lnTo>
                  <a:pt x="687288" y="897901"/>
                </a:lnTo>
                <a:lnTo>
                  <a:pt x="687288" y="753885"/>
                </a:lnTo>
                <a:close/>
                <a:moveTo>
                  <a:pt x="320824" y="753885"/>
                </a:moveTo>
                <a:lnTo>
                  <a:pt x="320824" y="897901"/>
                </a:lnTo>
                <a:lnTo>
                  <a:pt x="464840" y="897901"/>
                </a:lnTo>
                <a:lnTo>
                  <a:pt x="464840" y="753885"/>
                </a:lnTo>
                <a:close/>
                <a:moveTo>
                  <a:pt x="543272" y="537861"/>
                </a:moveTo>
                <a:lnTo>
                  <a:pt x="543272" y="681877"/>
                </a:lnTo>
                <a:lnTo>
                  <a:pt x="687288" y="681877"/>
                </a:lnTo>
                <a:lnTo>
                  <a:pt x="687288" y="537861"/>
                </a:lnTo>
                <a:close/>
                <a:moveTo>
                  <a:pt x="320824" y="537861"/>
                </a:moveTo>
                <a:lnTo>
                  <a:pt x="320824" y="681877"/>
                </a:lnTo>
                <a:lnTo>
                  <a:pt x="464840" y="681877"/>
                </a:lnTo>
                <a:lnTo>
                  <a:pt x="464840" y="537861"/>
                </a:lnTo>
                <a:close/>
                <a:moveTo>
                  <a:pt x="505897" y="200625"/>
                </a:moveTo>
                <a:lnTo>
                  <a:pt x="831956" y="526683"/>
                </a:lnTo>
                <a:lnTo>
                  <a:pt x="831956" y="1006475"/>
                </a:lnTo>
                <a:lnTo>
                  <a:pt x="727618" y="1006475"/>
                </a:lnTo>
                <a:lnTo>
                  <a:pt x="629252" y="1006475"/>
                </a:lnTo>
                <a:lnTo>
                  <a:pt x="382541" y="1006475"/>
                </a:lnTo>
                <a:lnTo>
                  <a:pt x="281125" y="1006475"/>
                </a:lnTo>
                <a:lnTo>
                  <a:pt x="179838" y="1006475"/>
                </a:lnTo>
                <a:lnTo>
                  <a:pt x="179838" y="526683"/>
                </a:lnTo>
                <a:lnTo>
                  <a:pt x="179838" y="526683"/>
                </a:lnTo>
                <a:close/>
                <a:moveTo>
                  <a:pt x="159263" y="38314"/>
                </a:moveTo>
                <a:lnTo>
                  <a:pt x="294184" y="38314"/>
                </a:lnTo>
                <a:lnTo>
                  <a:pt x="294184" y="169431"/>
                </a:lnTo>
                <a:lnTo>
                  <a:pt x="159263" y="304351"/>
                </a:lnTo>
                <a:close/>
                <a:moveTo>
                  <a:pt x="505897" y="2217"/>
                </a:moveTo>
                <a:lnTo>
                  <a:pt x="1008112" y="526683"/>
                </a:lnTo>
                <a:lnTo>
                  <a:pt x="905756" y="526683"/>
                </a:lnTo>
                <a:lnTo>
                  <a:pt x="505897" y="109108"/>
                </a:lnTo>
                <a:close/>
                <a:moveTo>
                  <a:pt x="505897" y="0"/>
                </a:moveTo>
                <a:lnTo>
                  <a:pt x="505897" y="106892"/>
                </a:lnTo>
                <a:lnTo>
                  <a:pt x="103107" y="524466"/>
                </a:lnTo>
                <a:lnTo>
                  <a:pt x="0" y="524466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95000"/>
                </a:schemeClr>
              </a:gs>
            </a:gsLst>
            <a:lin ang="8100000" scaled="1"/>
            <a:tileRect/>
          </a:gradFill>
          <a:ln w="635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Rectangle 9">
            <a:extLst>
              <a:ext uri="{FF2B5EF4-FFF2-40B4-BE49-F238E27FC236}">
                <a16:creationId xmlns:a16="http://schemas.microsoft.com/office/drawing/2014/main" id="{55F80AD0-98A2-4ACA-BF55-52874138EA8C}"/>
              </a:ext>
            </a:extLst>
          </p:cNvPr>
          <p:cNvSpPr/>
          <p:nvPr/>
        </p:nvSpPr>
        <p:spPr>
          <a:xfrm>
            <a:off x="386270" y="1635646"/>
            <a:ext cx="1502778" cy="1500338"/>
          </a:xfrm>
          <a:custGeom>
            <a:avLst/>
            <a:gdLst/>
            <a:ahLst/>
            <a:cxnLst/>
            <a:rect l="l" t="t" r="r" b="b"/>
            <a:pathLst>
              <a:path w="1008112" h="1006475">
                <a:moveTo>
                  <a:pt x="543272" y="753885"/>
                </a:moveTo>
                <a:lnTo>
                  <a:pt x="543272" y="897901"/>
                </a:lnTo>
                <a:lnTo>
                  <a:pt x="687288" y="897901"/>
                </a:lnTo>
                <a:lnTo>
                  <a:pt x="687288" y="753885"/>
                </a:lnTo>
                <a:close/>
                <a:moveTo>
                  <a:pt x="320824" y="753885"/>
                </a:moveTo>
                <a:lnTo>
                  <a:pt x="320824" y="897901"/>
                </a:lnTo>
                <a:lnTo>
                  <a:pt x="464840" y="897901"/>
                </a:lnTo>
                <a:lnTo>
                  <a:pt x="464840" y="753885"/>
                </a:lnTo>
                <a:close/>
                <a:moveTo>
                  <a:pt x="543272" y="537861"/>
                </a:moveTo>
                <a:lnTo>
                  <a:pt x="543272" y="681877"/>
                </a:lnTo>
                <a:lnTo>
                  <a:pt x="687288" y="681877"/>
                </a:lnTo>
                <a:lnTo>
                  <a:pt x="687288" y="537861"/>
                </a:lnTo>
                <a:close/>
                <a:moveTo>
                  <a:pt x="320824" y="537861"/>
                </a:moveTo>
                <a:lnTo>
                  <a:pt x="320824" y="681877"/>
                </a:lnTo>
                <a:lnTo>
                  <a:pt x="464840" y="681877"/>
                </a:lnTo>
                <a:lnTo>
                  <a:pt x="464840" y="537861"/>
                </a:lnTo>
                <a:close/>
                <a:moveTo>
                  <a:pt x="505897" y="200625"/>
                </a:moveTo>
                <a:lnTo>
                  <a:pt x="831956" y="526683"/>
                </a:lnTo>
                <a:lnTo>
                  <a:pt x="831956" y="1006475"/>
                </a:lnTo>
                <a:lnTo>
                  <a:pt x="727618" y="1006475"/>
                </a:lnTo>
                <a:lnTo>
                  <a:pt x="629252" y="1006475"/>
                </a:lnTo>
                <a:lnTo>
                  <a:pt x="382541" y="1006475"/>
                </a:lnTo>
                <a:lnTo>
                  <a:pt x="281125" y="1006475"/>
                </a:lnTo>
                <a:lnTo>
                  <a:pt x="179838" y="1006475"/>
                </a:lnTo>
                <a:lnTo>
                  <a:pt x="179838" y="526683"/>
                </a:lnTo>
                <a:lnTo>
                  <a:pt x="179838" y="526683"/>
                </a:lnTo>
                <a:close/>
                <a:moveTo>
                  <a:pt x="159263" y="38314"/>
                </a:moveTo>
                <a:lnTo>
                  <a:pt x="294184" y="38314"/>
                </a:lnTo>
                <a:lnTo>
                  <a:pt x="294184" y="169431"/>
                </a:lnTo>
                <a:lnTo>
                  <a:pt x="159263" y="304351"/>
                </a:lnTo>
                <a:close/>
                <a:moveTo>
                  <a:pt x="505897" y="2217"/>
                </a:moveTo>
                <a:lnTo>
                  <a:pt x="1008112" y="526683"/>
                </a:lnTo>
                <a:lnTo>
                  <a:pt x="905756" y="526683"/>
                </a:lnTo>
                <a:lnTo>
                  <a:pt x="505897" y="109108"/>
                </a:lnTo>
                <a:close/>
                <a:moveTo>
                  <a:pt x="505897" y="0"/>
                </a:moveTo>
                <a:lnTo>
                  <a:pt x="505897" y="106892"/>
                </a:lnTo>
                <a:lnTo>
                  <a:pt x="103107" y="524466"/>
                </a:lnTo>
                <a:lnTo>
                  <a:pt x="0" y="524466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95000"/>
                </a:schemeClr>
              </a:gs>
            </a:gsLst>
            <a:lin ang="8100000" scaled="1"/>
            <a:tileRect/>
          </a:gradFill>
          <a:ln w="635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Rectangle 9">
            <a:extLst>
              <a:ext uri="{FF2B5EF4-FFF2-40B4-BE49-F238E27FC236}">
                <a16:creationId xmlns:a16="http://schemas.microsoft.com/office/drawing/2014/main" id="{6882DEE1-9B5C-4CD0-8FE5-E8AC055237CE}"/>
              </a:ext>
            </a:extLst>
          </p:cNvPr>
          <p:cNvSpPr/>
          <p:nvPr/>
        </p:nvSpPr>
        <p:spPr>
          <a:xfrm>
            <a:off x="538670" y="1788046"/>
            <a:ext cx="1502778" cy="1500338"/>
          </a:xfrm>
          <a:custGeom>
            <a:avLst/>
            <a:gdLst/>
            <a:ahLst/>
            <a:cxnLst/>
            <a:rect l="l" t="t" r="r" b="b"/>
            <a:pathLst>
              <a:path w="1008112" h="1006475">
                <a:moveTo>
                  <a:pt x="543272" y="753885"/>
                </a:moveTo>
                <a:lnTo>
                  <a:pt x="543272" y="897901"/>
                </a:lnTo>
                <a:lnTo>
                  <a:pt x="687288" y="897901"/>
                </a:lnTo>
                <a:lnTo>
                  <a:pt x="687288" y="753885"/>
                </a:lnTo>
                <a:close/>
                <a:moveTo>
                  <a:pt x="320824" y="753885"/>
                </a:moveTo>
                <a:lnTo>
                  <a:pt x="320824" y="897901"/>
                </a:lnTo>
                <a:lnTo>
                  <a:pt x="464840" y="897901"/>
                </a:lnTo>
                <a:lnTo>
                  <a:pt x="464840" y="753885"/>
                </a:lnTo>
                <a:close/>
                <a:moveTo>
                  <a:pt x="543272" y="537861"/>
                </a:moveTo>
                <a:lnTo>
                  <a:pt x="543272" y="681877"/>
                </a:lnTo>
                <a:lnTo>
                  <a:pt x="687288" y="681877"/>
                </a:lnTo>
                <a:lnTo>
                  <a:pt x="687288" y="537861"/>
                </a:lnTo>
                <a:close/>
                <a:moveTo>
                  <a:pt x="320824" y="537861"/>
                </a:moveTo>
                <a:lnTo>
                  <a:pt x="320824" y="681877"/>
                </a:lnTo>
                <a:lnTo>
                  <a:pt x="464840" y="681877"/>
                </a:lnTo>
                <a:lnTo>
                  <a:pt x="464840" y="537861"/>
                </a:lnTo>
                <a:close/>
                <a:moveTo>
                  <a:pt x="505897" y="200625"/>
                </a:moveTo>
                <a:lnTo>
                  <a:pt x="831956" y="526683"/>
                </a:lnTo>
                <a:lnTo>
                  <a:pt x="831956" y="1006475"/>
                </a:lnTo>
                <a:lnTo>
                  <a:pt x="727618" y="1006475"/>
                </a:lnTo>
                <a:lnTo>
                  <a:pt x="629252" y="1006475"/>
                </a:lnTo>
                <a:lnTo>
                  <a:pt x="382541" y="1006475"/>
                </a:lnTo>
                <a:lnTo>
                  <a:pt x="281125" y="1006475"/>
                </a:lnTo>
                <a:lnTo>
                  <a:pt x="179838" y="1006475"/>
                </a:lnTo>
                <a:lnTo>
                  <a:pt x="179838" y="526683"/>
                </a:lnTo>
                <a:lnTo>
                  <a:pt x="179838" y="526683"/>
                </a:lnTo>
                <a:close/>
                <a:moveTo>
                  <a:pt x="159263" y="38314"/>
                </a:moveTo>
                <a:lnTo>
                  <a:pt x="294184" y="38314"/>
                </a:lnTo>
                <a:lnTo>
                  <a:pt x="294184" y="169431"/>
                </a:lnTo>
                <a:lnTo>
                  <a:pt x="159263" y="304351"/>
                </a:lnTo>
                <a:close/>
                <a:moveTo>
                  <a:pt x="505897" y="2217"/>
                </a:moveTo>
                <a:lnTo>
                  <a:pt x="1008112" y="526683"/>
                </a:lnTo>
                <a:lnTo>
                  <a:pt x="905756" y="526683"/>
                </a:lnTo>
                <a:lnTo>
                  <a:pt x="505897" y="109108"/>
                </a:lnTo>
                <a:close/>
                <a:moveTo>
                  <a:pt x="505897" y="0"/>
                </a:moveTo>
                <a:lnTo>
                  <a:pt x="505897" y="106892"/>
                </a:lnTo>
                <a:lnTo>
                  <a:pt x="103107" y="524466"/>
                </a:lnTo>
                <a:lnTo>
                  <a:pt x="0" y="524466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95000"/>
                </a:schemeClr>
              </a:gs>
            </a:gsLst>
            <a:lin ang="8100000" scaled="1"/>
            <a:tileRect/>
          </a:gradFill>
          <a:ln w="635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Rectangle 9">
            <a:extLst>
              <a:ext uri="{FF2B5EF4-FFF2-40B4-BE49-F238E27FC236}">
                <a16:creationId xmlns:a16="http://schemas.microsoft.com/office/drawing/2014/main" id="{A9C45B2D-84B2-4327-987F-1CDAB86DA9C3}"/>
              </a:ext>
            </a:extLst>
          </p:cNvPr>
          <p:cNvSpPr/>
          <p:nvPr/>
        </p:nvSpPr>
        <p:spPr>
          <a:xfrm>
            <a:off x="691070" y="1940446"/>
            <a:ext cx="1502778" cy="1500338"/>
          </a:xfrm>
          <a:custGeom>
            <a:avLst/>
            <a:gdLst/>
            <a:ahLst/>
            <a:cxnLst/>
            <a:rect l="l" t="t" r="r" b="b"/>
            <a:pathLst>
              <a:path w="1008112" h="1006475">
                <a:moveTo>
                  <a:pt x="543272" y="753885"/>
                </a:moveTo>
                <a:lnTo>
                  <a:pt x="543272" y="897901"/>
                </a:lnTo>
                <a:lnTo>
                  <a:pt x="687288" y="897901"/>
                </a:lnTo>
                <a:lnTo>
                  <a:pt x="687288" y="753885"/>
                </a:lnTo>
                <a:close/>
                <a:moveTo>
                  <a:pt x="320824" y="753885"/>
                </a:moveTo>
                <a:lnTo>
                  <a:pt x="320824" y="897901"/>
                </a:lnTo>
                <a:lnTo>
                  <a:pt x="464840" y="897901"/>
                </a:lnTo>
                <a:lnTo>
                  <a:pt x="464840" y="753885"/>
                </a:lnTo>
                <a:close/>
                <a:moveTo>
                  <a:pt x="543272" y="537861"/>
                </a:moveTo>
                <a:lnTo>
                  <a:pt x="543272" y="681877"/>
                </a:lnTo>
                <a:lnTo>
                  <a:pt x="687288" y="681877"/>
                </a:lnTo>
                <a:lnTo>
                  <a:pt x="687288" y="537861"/>
                </a:lnTo>
                <a:close/>
                <a:moveTo>
                  <a:pt x="320824" y="537861"/>
                </a:moveTo>
                <a:lnTo>
                  <a:pt x="320824" y="681877"/>
                </a:lnTo>
                <a:lnTo>
                  <a:pt x="464840" y="681877"/>
                </a:lnTo>
                <a:lnTo>
                  <a:pt x="464840" y="537861"/>
                </a:lnTo>
                <a:close/>
                <a:moveTo>
                  <a:pt x="505897" y="200625"/>
                </a:moveTo>
                <a:lnTo>
                  <a:pt x="831956" y="526683"/>
                </a:lnTo>
                <a:lnTo>
                  <a:pt x="831956" y="1006475"/>
                </a:lnTo>
                <a:lnTo>
                  <a:pt x="727618" y="1006475"/>
                </a:lnTo>
                <a:lnTo>
                  <a:pt x="629252" y="1006475"/>
                </a:lnTo>
                <a:lnTo>
                  <a:pt x="382541" y="1006475"/>
                </a:lnTo>
                <a:lnTo>
                  <a:pt x="281125" y="1006475"/>
                </a:lnTo>
                <a:lnTo>
                  <a:pt x="179838" y="1006475"/>
                </a:lnTo>
                <a:lnTo>
                  <a:pt x="179838" y="526683"/>
                </a:lnTo>
                <a:lnTo>
                  <a:pt x="179838" y="526683"/>
                </a:lnTo>
                <a:close/>
                <a:moveTo>
                  <a:pt x="159263" y="38314"/>
                </a:moveTo>
                <a:lnTo>
                  <a:pt x="294184" y="38314"/>
                </a:lnTo>
                <a:lnTo>
                  <a:pt x="294184" y="169431"/>
                </a:lnTo>
                <a:lnTo>
                  <a:pt x="159263" y="304351"/>
                </a:lnTo>
                <a:close/>
                <a:moveTo>
                  <a:pt x="505897" y="2217"/>
                </a:moveTo>
                <a:lnTo>
                  <a:pt x="1008112" y="526683"/>
                </a:lnTo>
                <a:lnTo>
                  <a:pt x="905756" y="526683"/>
                </a:lnTo>
                <a:lnTo>
                  <a:pt x="505897" y="109108"/>
                </a:lnTo>
                <a:close/>
                <a:moveTo>
                  <a:pt x="505897" y="0"/>
                </a:moveTo>
                <a:lnTo>
                  <a:pt x="505897" y="106892"/>
                </a:lnTo>
                <a:lnTo>
                  <a:pt x="103107" y="524466"/>
                </a:lnTo>
                <a:lnTo>
                  <a:pt x="0" y="524466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95000"/>
                </a:schemeClr>
              </a:gs>
            </a:gsLst>
            <a:lin ang="8100000" scaled="1"/>
            <a:tileRect/>
          </a:gradFill>
          <a:ln w="635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8" name="Rectangle 9">
            <a:extLst>
              <a:ext uri="{FF2B5EF4-FFF2-40B4-BE49-F238E27FC236}">
                <a16:creationId xmlns:a16="http://schemas.microsoft.com/office/drawing/2014/main" id="{5E79643C-0FD7-46E6-A0E1-EC9AE3C52236}"/>
              </a:ext>
            </a:extLst>
          </p:cNvPr>
          <p:cNvSpPr/>
          <p:nvPr/>
        </p:nvSpPr>
        <p:spPr>
          <a:xfrm>
            <a:off x="843470" y="2211710"/>
            <a:ext cx="1502778" cy="1500338"/>
          </a:xfrm>
          <a:custGeom>
            <a:avLst/>
            <a:gdLst/>
            <a:ahLst/>
            <a:cxnLst/>
            <a:rect l="l" t="t" r="r" b="b"/>
            <a:pathLst>
              <a:path w="1008112" h="1006475">
                <a:moveTo>
                  <a:pt x="543272" y="753885"/>
                </a:moveTo>
                <a:lnTo>
                  <a:pt x="543272" y="897901"/>
                </a:lnTo>
                <a:lnTo>
                  <a:pt x="687288" y="897901"/>
                </a:lnTo>
                <a:lnTo>
                  <a:pt x="687288" y="753885"/>
                </a:lnTo>
                <a:close/>
                <a:moveTo>
                  <a:pt x="320824" y="753885"/>
                </a:moveTo>
                <a:lnTo>
                  <a:pt x="320824" y="897901"/>
                </a:lnTo>
                <a:lnTo>
                  <a:pt x="464840" y="897901"/>
                </a:lnTo>
                <a:lnTo>
                  <a:pt x="464840" y="753885"/>
                </a:lnTo>
                <a:close/>
                <a:moveTo>
                  <a:pt x="543272" y="537861"/>
                </a:moveTo>
                <a:lnTo>
                  <a:pt x="543272" y="681877"/>
                </a:lnTo>
                <a:lnTo>
                  <a:pt x="687288" y="681877"/>
                </a:lnTo>
                <a:lnTo>
                  <a:pt x="687288" y="537861"/>
                </a:lnTo>
                <a:close/>
                <a:moveTo>
                  <a:pt x="320824" y="537861"/>
                </a:moveTo>
                <a:lnTo>
                  <a:pt x="320824" y="681877"/>
                </a:lnTo>
                <a:lnTo>
                  <a:pt x="464840" y="681877"/>
                </a:lnTo>
                <a:lnTo>
                  <a:pt x="464840" y="537861"/>
                </a:lnTo>
                <a:close/>
                <a:moveTo>
                  <a:pt x="505897" y="200625"/>
                </a:moveTo>
                <a:lnTo>
                  <a:pt x="831956" y="526683"/>
                </a:lnTo>
                <a:lnTo>
                  <a:pt x="831956" y="1006475"/>
                </a:lnTo>
                <a:lnTo>
                  <a:pt x="727618" y="1006475"/>
                </a:lnTo>
                <a:lnTo>
                  <a:pt x="629252" y="1006475"/>
                </a:lnTo>
                <a:lnTo>
                  <a:pt x="382541" y="1006475"/>
                </a:lnTo>
                <a:lnTo>
                  <a:pt x="281125" y="1006475"/>
                </a:lnTo>
                <a:lnTo>
                  <a:pt x="179838" y="1006475"/>
                </a:lnTo>
                <a:lnTo>
                  <a:pt x="179838" y="526683"/>
                </a:lnTo>
                <a:lnTo>
                  <a:pt x="179838" y="526683"/>
                </a:lnTo>
                <a:close/>
                <a:moveTo>
                  <a:pt x="159263" y="38314"/>
                </a:moveTo>
                <a:lnTo>
                  <a:pt x="294184" y="38314"/>
                </a:lnTo>
                <a:lnTo>
                  <a:pt x="294184" y="169431"/>
                </a:lnTo>
                <a:lnTo>
                  <a:pt x="159263" y="304351"/>
                </a:lnTo>
                <a:close/>
                <a:moveTo>
                  <a:pt x="505897" y="2217"/>
                </a:moveTo>
                <a:lnTo>
                  <a:pt x="1008112" y="526683"/>
                </a:lnTo>
                <a:lnTo>
                  <a:pt x="905756" y="526683"/>
                </a:lnTo>
                <a:lnTo>
                  <a:pt x="505897" y="109108"/>
                </a:lnTo>
                <a:close/>
                <a:moveTo>
                  <a:pt x="505897" y="0"/>
                </a:moveTo>
                <a:lnTo>
                  <a:pt x="505897" y="106892"/>
                </a:lnTo>
                <a:lnTo>
                  <a:pt x="103107" y="524466"/>
                </a:lnTo>
                <a:lnTo>
                  <a:pt x="0" y="524466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95000"/>
                </a:schemeClr>
              </a:gs>
            </a:gsLst>
            <a:lin ang="8100000" scaled="1"/>
            <a:tileRect/>
          </a:gradFill>
          <a:ln w="635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Rectangle 9">
            <a:extLst>
              <a:ext uri="{FF2B5EF4-FFF2-40B4-BE49-F238E27FC236}">
                <a16:creationId xmlns:a16="http://schemas.microsoft.com/office/drawing/2014/main" id="{7FF29052-8056-4EEF-9598-D29AFEB16DEC}"/>
              </a:ext>
            </a:extLst>
          </p:cNvPr>
          <p:cNvSpPr/>
          <p:nvPr/>
        </p:nvSpPr>
        <p:spPr>
          <a:xfrm>
            <a:off x="995870" y="2427734"/>
            <a:ext cx="1502778" cy="1500338"/>
          </a:xfrm>
          <a:custGeom>
            <a:avLst/>
            <a:gdLst/>
            <a:ahLst/>
            <a:cxnLst/>
            <a:rect l="l" t="t" r="r" b="b"/>
            <a:pathLst>
              <a:path w="1008112" h="1006475">
                <a:moveTo>
                  <a:pt x="543272" y="753885"/>
                </a:moveTo>
                <a:lnTo>
                  <a:pt x="543272" y="897901"/>
                </a:lnTo>
                <a:lnTo>
                  <a:pt x="687288" y="897901"/>
                </a:lnTo>
                <a:lnTo>
                  <a:pt x="687288" y="753885"/>
                </a:lnTo>
                <a:close/>
                <a:moveTo>
                  <a:pt x="320824" y="753885"/>
                </a:moveTo>
                <a:lnTo>
                  <a:pt x="320824" y="897901"/>
                </a:lnTo>
                <a:lnTo>
                  <a:pt x="464840" y="897901"/>
                </a:lnTo>
                <a:lnTo>
                  <a:pt x="464840" y="753885"/>
                </a:lnTo>
                <a:close/>
                <a:moveTo>
                  <a:pt x="543272" y="537861"/>
                </a:moveTo>
                <a:lnTo>
                  <a:pt x="543272" y="681877"/>
                </a:lnTo>
                <a:lnTo>
                  <a:pt x="687288" y="681877"/>
                </a:lnTo>
                <a:lnTo>
                  <a:pt x="687288" y="537861"/>
                </a:lnTo>
                <a:close/>
                <a:moveTo>
                  <a:pt x="320824" y="537861"/>
                </a:moveTo>
                <a:lnTo>
                  <a:pt x="320824" y="681877"/>
                </a:lnTo>
                <a:lnTo>
                  <a:pt x="464840" y="681877"/>
                </a:lnTo>
                <a:lnTo>
                  <a:pt x="464840" y="537861"/>
                </a:lnTo>
                <a:close/>
                <a:moveTo>
                  <a:pt x="505897" y="200625"/>
                </a:moveTo>
                <a:lnTo>
                  <a:pt x="831956" y="526683"/>
                </a:lnTo>
                <a:lnTo>
                  <a:pt x="831956" y="1006475"/>
                </a:lnTo>
                <a:lnTo>
                  <a:pt x="727618" y="1006475"/>
                </a:lnTo>
                <a:lnTo>
                  <a:pt x="629252" y="1006475"/>
                </a:lnTo>
                <a:lnTo>
                  <a:pt x="382541" y="1006475"/>
                </a:lnTo>
                <a:lnTo>
                  <a:pt x="281125" y="1006475"/>
                </a:lnTo>
                <a:lnTo>
                  <a:pt x="179838" y="1006475"/>
                </a:lnTo>
                <a:lnTo>
                  <a:pt x="179838" y="526683"/>
                </a:lnTo>
                <a:lnTo>
                  <a:pt x="179838" y="526683"/>
                </a:lnTo>
                <a:close/>
                <a:moveTo>
                  <a:pt x="159263" y="38314"/>
                </a:moveTo>
                <a:lnTo>
                  <a:pt x="294184" y="38314"/>
                </a:lnTo>
                <a:lnTo>
                  <a:pt x="294184" y="169431"/>
                </a:lnTo>
                <a:lnTo>
                  <a:pt x="159263" y="304351"/>
                </a:lnTo>
                <a:close/>
                <a:moveTo>
                  <a:pt x="505897" y="2217"/>
                </a:moveTo>
                <a:lnTo>
                  <a:pt x="1008112" y="526683"/>
                </a:lnTo>
                <a:lnTo>
                  <a:pt x="905756" y="526683"/>
                </a:lnTo>
                <a:lnTo>
                  <a:pt x="505897" y="109108"/>
                </a:lnTo>
                <a:close/>
                <a:moveTo>
                  <a:pt x="505897" y="0"/>
                </a:moveTo>
                <a:lnTo>
                  <a:pt x="505897" y="106892"/>
                </a:lnTo>
                <a:lnTo>
                  <a:pt x="103107" y="524466"/>
                </a:lnTo>
                <a:lnTo>
                  <a:pt x="0" y="524466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95000"/>
                </a:schemeClr>
              </a:gs>
            </a:gsLst>
            <a:lin ang="8100000" scaled="1"/>
            <a:tileRect/>
          </a:gradFill>
          <a:ln w="635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0" name="Rectangle 9">
            <a:extLst>
              <a:ext uri="{FF2B5EF4-FFF2-40B4-BE49-F238E27FC236}">
                <a16:creationId xmlns:a16="http://schemas.microsoft.com/office/drawing/2014/main" id="{51828D78-A38E-4AF3-B6CB-569FA7A6198D}"/>
              </a:ext>
            </a:extLst>
          </p:cNvPr>
          <p:cNvSpPr/>
          <p:nvPr/>
        </p:nvSpPr>
        <p:spPr>
          <a:xfrm>
            <a:off x="2161271" y="2139380"/>
            <a:ext cx="1502778" cy="1500338"/>
          </a:xfrm>
          <a:custGeom>
            <a:avLst/>
            <a:gdLst/>
            <a:ahLst/>
            <a:cxnLst/>
            <a:rect l="l" t="t" r="r" b="b"/>
            <a:pathLst>
              <a:path w="1008112" h="1006475">
                <a:moveTo>
                  <a:pt x="543272" y="753885"/>
                </a:moveTo>
                <a:lnTo>
                  <a:pt x="543272" y="897901"/>
                </a:lnTo>
                <a:lnTo>
                  <a:pt x="687288" y="897901"/>
                </a:lnTo>
                <a:lnTo>
                  <a:pt x="687288" y="753885"/>
                </a:lnTo>
                <a:close/>
                <a:moveTo>
                  <a:pt x="320824" y="753885"/>
                </a:moveTo>
                <a:lnTo>
                  <a:pt x="320824" y="897901"/>
                </a:lnTo>
                <a:lnTo>
                  <a:pt x="464840" y="897901"/>
                </a:lnTo>
                <a:lnTo>
                  <a:pt x="464840" y="753885"/>
                </a:lnTo>
                <a:close/>
                <a:moveTo>
                  <a:pt x="543272" y="537861"/>
                </a:moveTo>
                <a:lnTo>
                  <a:pt x="543272" y="681877"/>
                </a:lnTo>
                <a:lnTo>
                  <a:pt x="687288" y="681877"/>
                </a:lnTo>
                <a:lnTo>
                  <a:pt x="687288" y="537861"/>
                </a:lnTo>
                <a:close/>
                <a:moveTo>
                  <a:pt x="320824" y="537861"/>
                </a:moveTo>
                <a:lnTo>
                  <a:pt x="320824" y="681877"/>
                </a:lnTo>
                <a:lnTo>
                  <a:pt x="464840" y="681877"/>
                </a:lnTo>
                <a:lnTo>
                  <a:pt x="464840" y="537861"/>
                </a:lnTo>
                <a:close/>
                <a:moveTo>
                  <a:pt x="505897" y="200625"/>
                </a:moveTo>
                <a:lnTo>
                  <a:pt x="831956" y="526683"/>
                </a:lnTo>
                <a:lnTo>
                  <a:pt x="831956" y="1006475"/>
                </a:lnTo>
                <a:lnTo>
                  <a:pt x="727618" y="1006475"/>
                </a:lnTo>
                <a:lnTo>
                  <a:pt x="629252" y="1006475"/>
                </a:lnTo>
                <a:lnTo>
                  <a:pt x="382541" y="1006475"/>
                </a:lnTo>
                <a:lnTo>
                  <a:pt x="281125" y="1006475"/>
                </a:lnTo>
                <a:lnTo>
                  <a:pt x="179838" y="1006475"/>
                </a:lnTo>
                <a:lnTo>
                  <a:pt x="179838" y="526683"/>
                </a:lnTo>
                <a:lnTo>
                  <a:pt x="179838" y="526683"/>
                </a:lnTo>
                <a:close/>
                <a:moveTo>
                  <a:pt x="159263" y="38314"/>
                </a:moveTo>
                <a:lnTo>
                  <a:pt x="294184" y="38314"/>
                </a:lnTo>
                <a:lnTo>
                  <a:pt x="294184" y="169431"/>
                </a:lnTo>
                <a:lnTo>
                  <a:pt x="159263" y="304351"/>
                </a:lnTo>
                <a:close/>
                <a:moveTo>
                  <a:pt x="505897" y="2217"/>
                </a:moveTo>
                <a:lnTo>
                  <a:pt x="1008112" y="526683"/>
                </a:lnTo>
                <a:lnTo>
                  <a:pt x="905756" y="526683"/>
                </a:lnTo>
                <a:lnTo>
                  <a:pt x="505897" y="109108"/>
                </a:lnTo>
                <a:close/>
                <a:moveTo>
                  <a:pt x="505897" y="0"/>
                </a:moveTo>
                <a:lnTo>
                  <a:pt x="505897" y="106892"/>
                </a:lnTo>
                <a:lnTo>
                  <a:pt x="103107" y="524466"/>
                </a:lnTo>
                <a:lnTo>
                  <a:pt x="0" y="524466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95000"/>
                </a:schemeClr>
              </a:gs>
            </a:gsLst>
            <a:lin ang="8100000" scaled="1"/>
            <a:tileRect/>
          </a:gradFill>
          <a:ln w="635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3" name="Picture 8" descr="Image result for people rush icon">
            <a:hlinkClick r:id="rId2"/>
            <a:extLst>
              <a:ext uri="{FF2B5EF4-FFF2-40B4-BE49-F238E27FC236}">
                <a16:creationId xmlns:a16="http://schemas.microsoft.com/office/drawing/2014/main" id="{D1CD907D-C494-40C6-B05A-331E333918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538167" y="2155479"/>
            <a:ext cx="1053815" cy="1053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 descr="http://chittagongit.com/images/traveler-icon/traveler-icon-8.jpg">
            <a:extLst>
              <a:ext uri="{FF2B5EF4-FFF2-40B4-BE49-F238E27FC236}">
                <a16:creationId xmlns:a16="http://schemas.microsoft.com/office/drawing/2014/main" id="{4F5CD4A2-304C-4129-8F1A-FB9F922B2C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065074" y="1961115"/>
            <a:ext cx="854256" cy="854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Rectangle 9">
            <a:extLst>
              <a:ext uri="{FF2B5EF4-FFF2-40B4-BE49-F238E27FC236}">
                <a16:creationId xmlns:a16="http://schemas.microsoft.com/office/drawing/2014/main" id="{E953F68B-8331-4E18-88B4-C7211685BCDF}"/>
              </a:ext>
            </a:extLst>
          </p:cNvPr>
          <p:cNvSpPr/>
          <p:nvPr/>
        </p:nvSpPr>
        <p:spPr>
          <a:xfrm>
            <a:off x="1914187" y="2933504"/>
            <a:ext cx="1053815" cy="956459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accent1"/>
          </a:solidFill>
          <a:ln w="635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9" name="Rectangle 9">
            <a:extLst>
              <a:ext uri="{FF2B5EF4-FFF2-40B4-BE49-F238E27FC236}">
                <a16:creationId xmlns:a16="http://schemas.microsoft.com/office/drawing/2014/main" id="{8800EB47-B2C2-4602-96C1-6E467471E4D3}"/>
              </a:ext>
            </a:extLst>
          </p:cNvPr>
          <p:cNvSpPr/>
          <p:nvPr/>
        </p:nvSpPr>
        <p:spPr>
          <a:xfrm>
            <a:off x="2713460" y="2729942"/>
            <a:ext cx="1053815" cy="956459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accent1"/>
          </a:solidFill>
          <a:ln w="635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0" name="Rectangle 9">
            <a:extLst>
              <a:ext uri="{FF2B5EF4-FFF2-40B4-BE49-F238E27FC236}">
                <a16:creationId xmlns:a16="http://schemas.microsoft.com/office/drawing/2014/main" id="{2453DC5C-7C77-4ED7-B8F7-1B176491ABB2}"/>
              </a:ext>
            </a:extLst>
          </p:cNvPr>
          <p:cNvSpPr/>
          <p:nvPr/>
        </p:nvSpPr>
        <p:spPr>
          <a:xfrm>
            <a:off x="2244717" y="3252873"/>
            <a:ext cx="1053815" cy="956459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accent1"/>
          </a:solidFill>
          <a:ln w="635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2" name="Rectangle 9">
            <a:extLst>
              <a:ext uri="{FF2B5EF4-FFF2-40B4-BE49-F238E27FC236}">
                <a16:creationId xmlns:a16="http://schemas.microsoft.com/office/drawing/2014/main" id="{8B2369C3-6389-46C8-8C79-80013CEB5DE4}"/>
              </a:ext>
            </a:extLst>
          </p:cNvPr>
          <p:cNvSpPr/>
          <p:nvPr/>
        </p:nvSpPr>
        <p:spPr>
          <a:xfrm>
            <a:off x="3167890" y="3077101"/>
            <a:ext cx="1053815" cy="956459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accent1"/>
          </a:solidFill>
          <a:ln w="635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1" name="Rectangle 9">
            <a:extLst>
              <a:ext uri="{FF2B5EF4-FFF2-40B4-BE49-F238E27FC236}">
                <a16:creationId xmlns:a16="http://schemas.microsoft.com/office/drawing/2014/main" id="{B091EC9D-1CEB-4EFF-843F-DE59C1F1CB16}"/>
              </a:ext>
            </a:extLst>
          </p:cNvPr>
          <p:cNvSpPr/>
          <p:nvPr/>
        </p:nvSpPr>
        <p:spPr>
          <a:xfrm>
            <a:off x="2836760" y="3436895"/>
            <a:ext cx="1053815" cy="956459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accent1"/>
          </a:solidFill>
          <a:ln w="635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id="{8BE37BEC-1390-4D92-9EDE-BB444E4A1B3C}"/>
              </a:ext>
            </a:extLst>
          </p:cNvPr>
          <p:cNvSpPr/>
          <p:nvPr/>
        </p:nvSpPr>
        <p:spPr>
          <a:xfrm>
            <a:off x="1593202" y="3151637"/>
            <a:ext cx="958014" cy="1052105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accent1"/>
          </a:solidFill>
          <a:ln w="635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Rectangle 9">
            <a:extLst>
              <a:ext uri="{FF2B5EF4-FFF2-40B4-BE49-F238E27FC236}">
                <a16:creationId xmlns:a16="http://schemas.microsoft.com/office/drawing/2014/main" id="{7D4D0790-E17B-42E1-A76D-D6D506306B20}"/>
              </a:ext>
            </a:extLst>
          </p:cNvPr>
          <p:cNvSpPr/>
          <p:nvPr/>
        </p:nvSpPr>
        <p:spPr>
          <a:xfrm>
            <a:off x="1007620" y="2967868"/>
            <a:ext cx="791747" cy="790462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accent1"/>
          </a:solidFill>
          <a:ln w="635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Rectangle 9">
            <a:extLst>
              <a:ext uri="{FF2B5EF4-FFF2-40B4-BE49-F238E27FC236}">
                <a16:creationId xmlns:a16="http://schemas.microsoft.com/office/drawing/2014/main" id="{0A453E23-C5B7-4E5B-AD43-911945EE2245}"/>
              </a:ext>
            </a:extLst>
          </p:cNvPr>
          <p:cNvSpPr/>
          <p:nvPr/>
        </p:nvSpPr>
        <p:spPr>
          <a:xfrm>
            <a:off x="1285618" y="3042151"/>
            <a:ext cx="887401" cy="809828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accent1"/>
          </a:solidFill>
          <a:ln w="635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Rectangle 9">
            <a:extLst>
              <a:ext uri="{FF2B5EF4-FFF2-40B4-BE49-F238E27FC236}">
                <a16:creationId xmlns:a16="http://schemas.microsoft.com/office/drawing/2014/main" id="{9F2F7D4E-EAFD-458E-A86A-0FF1B937C736}"/>
              </a:ext>
            </a:extLst>
          </p:cNvPr>
          <p:cNvSpPr/>
          <p:nvPr/>
        </p:nvSpPr>
        <p:spPr>
          <a:xfrm>
            <a:off x="2034302" y="3487499"/>
            <a:ext cx="1053815" cy="956459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accent1"/>
          </a:solidFill>
          <a:ln w="635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Rectangle 9">
            <a:extLst>
              <a:ext uri="{FF2B5EF4-FFF2-40B4-BE49-F238E27FC236}">
                <a16:creationId xmlns:a16="http://schemas.microsoft.com/office/drawing/2014/main" id="{32DBC8C2-08E1-457C-90ED-CFF50E78F46F}"/>
              </a:ext>
            </a:extLst>
          </p:cNvPr>
          <p:cNvSpPr/>
          <p:nvPr/>
        </p:nvSpPr>
        <p:spPr>
          <a:xfrm>
            <a:off x="1253671" y="3391764"/>
            <a:ext cx="958014" cy="1052105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accent1"/>
          </a:solidFill>
          <a:ln w="635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Rectangle 9">
            <a:extLst>
              <a:ext uri="{FF2B5EF4-FFF2-40B4-BE49-F238E27FC236}">
                <a16:creationId xmlns:a16="http://schemas.microsoft.com/office/drawing/2014/main" id="{62905E4B-51D9-4C2E-909A-32939802EB1C}"/>
              </a:ext>
            </a:extLst>
          </p:cNvPr>
          <p:cNvSpPr/>
          <p:nvPr/>
        </p:nvSpPr>
        <p:spPr>
          <a:xfrm>
            <a:off x="638502" y="3380013"/>
            <a:ext cx="958014" cy="1052105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accent1"/>
          </a:solidFill>
          <a:ln w="635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3" name="Arrow: Left-Right 32">
            <a:extLst>
              <a:ext uri="{FF2B5EF4-FFF2-40B4-BE49-F238E27FC236}">
                <a16:creationId xmlns:a16="http://schemas.microsoft.com/office/drawing/2014/main" id="{91E8290E-863A-4708-872A-5088D4C32D53}"/>
              </a:ext>
            </a:extLst>
          </p:cNvPr>
          <p:cNvSpPr/>
          <p:nvPr/>
        </p:nvSpPr>
        <p:spPr>
          <a:xfrm>
            <a:off x="4103358" y="2313807"/>
            <a:ext cx="1364291" cy="681123"/>
          </a:xfrm>
          <a:prstGeom prst="leftRightArrow">
            <a:avLst/>
          </a:prstGeom>
          <a:solidFill>
            <a:srgbClr val="4784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6" descr="business, businesswoman, running, rushing, woman, work icon">
            <a:extLst>
              <a:ext uri="{FF2B5EF4-FFF2-40B4-BE49-F238E27FC236}">
                <a16:creationId xmlns:a16="http://schemas.microsoft.com/office/drawing/2014/main" id="{7D3BE7E4-3574-4E90-8DAA-B4422F409A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812360" y="2856058"/>
            <a:ext cx="696944" cy="723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10" descr="Image result for people rush icon">
            <a:hlinkClick r:id="rId6"/>
            <a:extLst>
              <a:ext uri="{FF2B5EF4-FFF2-40B4-BE49-F238E27FC236}">
                <a16:creationId xmlns:a16="http://schemas.microsoft.com/office/drawing/2014/main" id="{05D09D25-0AEC-46C3-A927-D838D4A95C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9181" y="2398288"/>
            <a:ext cx="844114" cy="844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 descr="http://chittagongit.com/images/traveler-icon/traveler-icon-8.jpg">
            <a:extLst>
              <a:ext uri="{FF2B5EF4-FFF2-40B4-BE49-F238E27FC236}">
                <a16:creationId xmlns:a16="http://schemas.microsoft.com/office/drawing/2014/main" id="{B41E9A5C-8086-4DA9-AC65-A776266FA0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280858" y="2935971"/>
            <a:ext cx="854256" cy="854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10" descr="Image result for people rush icon">
            <a:hlinkClick r:id="rId6"/>
            <a:extLst>
              <a:ext uri="{FF2B5EF4-FFF2-40B4-BE49-F238E27FC236}">
                <a16:creationId xmlns:a16="http://schemas.microsoft.com/office/drawing/2014/main" id="{21DA4375-DE34-498D-9505-3DDE923A7B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5462" y="1909509"/>
            <a:ext cx="844114" cy="844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6" descr="business, businesswoman, running, rushing, woman, work icon">
            <a:extLst>
              <a:ext uri="{FF2B5EF4-FFF2-40B4-BE49-F238E27FC236}">
                <a16:creationId xmlns:a16="http://schemas.microsoft.com/office/drawing/2014/main" id="{74F3978A-FF39-441E-AB24-5E86E126A9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081673" y="2682135"/>
            <a:ext cx="696944" cy="723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12" descr="http://chittagongit.com/images/icon-running/icon-running-13.jpg">
            <a:extLst>
              <a:ext uri="{FF2B5EF4-FFF2-40B4-BE49-F238E27FC236}">
                <a16:creationId xmlns:a16="http://schemas.microsoft.com/office/drawing/2014/main" id="{0E8EE57C-21CB-452F-B53A-5447E6A908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518713" y="3207831"/>
            <a:ext cx="1023673" cy="1023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" descr="http://chittagongit.com/images/traveler-icon/traveler-icon-8.jpg">
            <a:extLst>
              <a:ext uri="{FF2B5EF4-FFF2-40B4-BE49-F238E27FC236}">
                <a16:creationId xmlns:a16="http://schemas.microsoft.com/office/drawing/2014/main" id="{38B53397-222A-4964-AA38-F63127D79C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645940" y="2037100"/>
            <a:ext cx="854256" cy="854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12" descr="http://chittagongit.com/images/icon-running/icon-running-13.jpg">
            <a:extLst>
              <a:ext uri="{FF2B5EF4-FFF2-40B4-BE49-F238E27FC236}">
                <a16:creationId xmlns:a16="http://schemas.microsoft.com/office/drawing/2014/main" id="{6061D1C4-7A4E-49A8-9315-2416BF8CB2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981627" y="2994302"/>
            <a:ext cx="1023673" cy="10236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0" descr="Image result for people rush icon">
            <a:hlinkClick r:id="rId6"/>
            <a:extLst>
              <a:ext uri="{FF2B5EF4-FFF2-40B4-BE49-F238E27FC236}">
                <a16:creationId xmlns:a16="http://schemas.microsoft.com/office/drawing/2014/main" id="{DA46CEE7-8351-42A2-9611-D91659FCAB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1350" y="2511447"/>
            <a:ext cx="844114" cy="844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6" descr="business, businesswoman, running, rushing, woman, work icon">
            <a:extLst>
              <a:ext uri="{FF2B5EF4-FFF2-40B4-BE49-F238E27FC236}">
                <a16:creationId xmlns:a16="http://schemas.microsoft.com/office/drawing/2014/main" id="{1735B04F-F159-4839-AA6D-87D0624C79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092280" y="3144090"/>
            <a:ext cx="696944" cy="723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12" descr="http://chittagongit.com/images/icon-running/icon-running-13.jpg">
            <a:extLst>
              <a:ext uri="{FF2B5EF4-FFF2-40B4-BE49-F238E27FC236}">
                <a16:creationId xmlns:a16="http://schemas.microsoft.com/office/drawing/2014/main" id="{F4719B60-711C-4139-A553-AB82949F3F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487634" y="2866188"/>
            <a:ext cx="1023673" cy="1023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190DE340-3528-4059-B05A-6BCAA4CC2CB7}"/>
              </a:ext>
            </a:extLst>
          </p:cNvPr>
          <p:cNvSpPr/>
          <p:nvPr/>
        </p:nvSpPr>
        <p:spPr>
          <a:xfrm>
            <a:off x="1173559" y="894204"/>
            <a:ext cx="9541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ko-KR" b="1" dirty="0">
                <a:solidFill>
                  <a:schemeClr val="accent1"/>
                </a:solidFill>
                <a:cs typeface="Arial" pitchFamily="34" charset="0"/>
              </a:rPr>
              <a:t>Supply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D291E862-1304-4AC4-90B1-617077A63ACB}"/>
              </a:ext>
            </a:extLst>
          </p:cNvPr>
          <p:cNvSpPr/>
          <p:nvPr/>
        </p:nvSpPr>
        <p:spPr>
          <a:xfrm>
            <a:off x="6541110" y="974210"/>
            <a:ext cx="10951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ko-KR" b="1" dirty="0">
                <a:solidFill>
                  <a:schemeClr val="accent1"/>
                </a:solidFill>
                <a:cs typeface="Arial" pitchFamily="34" charset="0"/>
              </a:rPr>
              <a:t>Demand</a:t>
            </a:r>
          </a:p>
        </p:txBody>
      </p:sp>
    </p:spTree>
    <p:extLst>
      <p:ext uri="{BB962C8B-B14F-4D97-AF65-F5344CB8AC3E}">
        <p14:creationId xmlns:p14="http://schemas.microsoft.com/office/powerpoint/2010/main" val="37163452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467544" y="1452749"/>
            <a:ext cx="792087" cy="662525"/>
          </a:xfrm>
          <a:prstGeom prst="roundRect">
            <a:avLst>
              <a:gd name="adj" fmla="val 10715"/>
            </a:avLst>
          </a:prstGeom>
          <a:solidFill>
            <a:schemeClr val="accent4"/>
          </a:solidFill>
          <a:ln>
            <a:noFill/>
          </a:ln>
          <a:effectLst>
            <a:outerShdw blurRad="50800" dist="38100" dir="5400000" algn="ctr" rotWithShape="0">
              <a:srgbClr val="000000">
                <a:alpha val="43000"/>
              </a:srgb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541307" y="1514446"/>
            <a:ext cx="644561" cy="539130"/>
          </a:xfrm>
          <a:prstGeom prst="roundRect">
            <a:avLst>
              <a:gd name="adj" fmla="val 10715"/>
            </a:avLst>
          </a:prstGeom>
          <a:gradFill flip="none" rotWithShape="1">
            <a:gsLst>
              <a:gs pos="0">
                <a:schemeClr val="bg1">
                  <a:lumMod val="92000"/>
                </a:schemeClr>
              </a:gs>
              <a:gs pos="100000">
                <a:schemeClr val="bg1"/>
              </a:gs>
            </a:gsLst>
            <a:lin ang="8100000" scaled="0"/>
            <a:tileRect/>
          </a:gradFill>
          <a:ln w="15875">
            <a:gradFill>
              <a:gsLst>
                <a:gs pos="0">
                  <a:schemeClr val="bg1"/>
                </a:gs>
                <a:gs pos="100000">
                  <a:schemeClr val="accent1">
                    <a:tint val="23500"/>
                    <a:satMod val="160000"/>
                    <a:alpha val="0"/>
                  </a:schemeClr>
                </a:gs>
              </a:gsLst>
              <a:lin ang="5400000" scaled="0"/>
            </a:gra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555583" y="1553179"/>
            <a:ext cx="616009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4"/>
                </a:solidFill>
                <a:cs typeface="Arial" pitchFamily="34" charset="0"/>
              </a:rPr>
              <a:t>01</a:t>
            </a:r>
            <a:endParaRPr lang="ko-KR" altLang="en-US" sz="2400" b="1" dirty="0">
              <a:solidFill>
                <a:schemeClr val="accent4"/>
              </a:solidFill>
              <a:cs typeface="Arial" pitchFamily="34" charset="0"/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1352035" y="1419622"/>
            <a:ext cx="7540445" cy="728778"/>
          </a:xfrm>
          <a:prstGeom prst="roundRect">
            <a:avLst>
              <a:gd name="adj" fmla="val 10715"/>
            </a:avLst>
          </a:prstGeom>
          <a:solidFill>
            <a:schemeClr val="accent4"/>
          </a:solidFill>
          <a:ln>
            <a:noFill/>
          </a:ln>
          <a:effectLst>
            <a:outerShdw blurRad="50800" dist="38100" dir="5400000" algn="ctr" rotWithShape="0">
              <a:srgbClr val="000000">
                <a:alpha val="43000"/>
              </a:srgb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1472105" y="1488727"/>
            <a:ext cx="7300304" cy="593044"/>
          </a:xfrm>
          <a:prstGeom prst="roundRect">
            <a:avLst>
              <a:gd name="adj" fmla="val 10715"/>
            </a:avLst>
          </a:prstGeom>
          <a:gradFill flip="none" rotWithShape="1">
            <a:gsLst>
              <a:gs pos="0">
                <a:schemeClr val="bg1">
                  <a:lumMod val="92000"/>
                </a:schemeClr>
              </a:gs>
              <a:gs pos="100000">
                <a:schemeClr val="bg1"/>
              </a:gs>
            </a:gsLst>
            <a:lin ang="8100000" scaled="0"/>
            <a:tileRect/>
          </a:gradFill>
          <a:ln w="15875">
            <a:gradFill>
              <a:gsLst>
                <a:gs pos="0">
                  <a:schemeClr val="bg1"/>
                </a:gs>
                <a:gs pos="100000">
                  <a:schemeClr val="accent1">
                    <a:tint val="23500"/>
                    <a:satMod val="160000"/>
                    <a:alpha val="0"/>
                  </a:schemeClr>
                </a:gs>
              </a:gsLst>
              <a:lin ang="5400000" scaled="0"/>
            </a:gra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Group 17"/>
          <p:cNvGrpSpPr/>
          <p:nvPr/>
        </p:nvGrpSpPr>
        <p:grpSpPr>
          <a:xfrm>
            <a:off x="1648127" y="1473468"/>
            <a:ext cx="7000576" cy="536295"/>
            <a:chOff x="2175371" y="1762965"/>
            <a:chExt cx="5040560" cy="582881"/>
          </a:xfrm>
        </p:grpSpPr>
        <p:sp>
          <p:nvSpPr>
            <p:cNvPr id="19" name="TextBox 10"/>
            <p:cNvSpPr txBox="1"/>
            <p:nvPr/>
          </p:nvSpPr>
          <p:spPr bwMode="auto">
            <a:xfrm>
              <a:off x="2175371" y="1762965"/>
              <a:ext cx="5040560" cy="334513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sz="1400" b="1" dirty="0">
                  <a:solidFill>
                    <a:schemeClr val="accent3"/>
                  </a:solidFill>
                  <a:cs typeface="Arial" pitchFamily="34" charset="0"/>
                </a:rPr>
                <a:t>Motivation &amp; Summary</a:t>
              </a:r>
            </a:p>
          </p:txBody>
        </p:sp>
        <p:sp>
          <p:nvSpPr>
            <p:cNvPr id="20" name="TextBox 12"/>
            <p:cNvSpPr txBox="1"/>
            <p:nvPr/>
          </p:nvSpPr>
          <p:spPr bwMode="auto">
            <a:xfrm>
              <a:off x="2175371" y="2044785"/>
              <a:ext cx="5040560" cy="301061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200" dirty="0">
                  <a:solidFill>
                    <a:schemeClr val="accent3"/>
                  </a:solidFill>
                  <a:cs typeface="Arial" pitchFamily="34" charset="0"/>
                </a:rPr>
                <a:t>Real Estate Affordability</a:t>
              </a:r>
            </a:p>
          </p:txBody>
        </p:sp>
      </p:grpSp>
      <p:sp>
        <p:nvSpPr>
          <p:cNvPr id="36" name="Rounded Rectangle 35"/>
          <p:cNvSpPr/>
          <p:nvPr/>
        </p:nvSpPr>
        <p:spPr>
          <a:xfrm>
            <a:off x="467544" y="2316845"/>
            <a:ext cx="792087" cy="662525"/>
          </a:xfrm>
          <a:prstGeom prst="roundRect">
            <a:avLst>
              <a:gd name="adj" fmla="val 10715"/>
            </a:avLst>
          </a:prstGeom>
          <a:solidFill>
            <a:schemeClr val="accent3"/>
          </a:solidFill>
          <a:ln>
            <a:noFill/>
          </a:ln>
          <a:effectLst>
            <a:outerShdw blurRad="50800" dist="38100" dir="5400000" algn="ctr" rotWithShape="0">
              <a:srgbClr val="000000">
                <a:alpha val="43000"/>
              </a:srgb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7" name="Rounded Rectangle 36"/>
          <p:cNvSpPr/>
          <p:nvPr/>
        </p:nvSpPr>
        <p:spPr>
          <a:xfrm>
            <a:off x="543063" y="2378542"/>
            <a:ext cx="644561" cy="539130"/>
          </a:xfrm>
          <a:prstGeom prst="roundRect">
            <a:avLst>
              <a:gd name="adj" fmla="val 10715"/>
            </a:avLst>
          </a:prstGeom>
          <a:gradFill flip="none" rotWithShape="1">
            <a:gsLst>
              <a:gs pos="0">
                <a:schemeClr val="bg1">
                  <a:lumMod val="92000"/>
                </a:schemeClr>
              </a:gs>
              <a:gs pos="100000">
                <a:schemeClr val="bg1"/>
              </a:gs>
            </a:gsLst>
            <a:lin ang="8100000" scaled="0"/>
            <a:tileRect/>
          </a:gradFill>
          <a:ln w="15875">
            <a:gradFill>
              <a:gsLst>
                <a:gs pos="0">
                  <a:schemeClr val="bg1"/>
                </a:gs>
                <a:gs pos="100000">
                  <a:schemeClr val="accent1">
                    <a:tint val="23500"/>
                    <a:satMod val="160000"/>
                    <a:alpha val="0"/>
                  </a:schemeClr>
                </a:gs>
              </a:gsLst>
              <a:lin ang="5400000" scaled="0"/>
            </a:gra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/>
          <p:cNvSpPr txBox="1"/>
          <p:nvPr/>
        </p:nvSpPr>
        <p:spPr>
          <a:xfrm>
            <a:off x="557339" y="2417275"/>
            <a:ext cx="616009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3"/>
                </a:solidFill>
                <a:cs typeface="Arial" pitchFamily="34" charset="0"/>
              </a:rPr>
              <a:t>02</a:t>
            </a:r>
            <a:endParaRPr lang="ko-KR" altLang="en-US" sz="2400" b="1" dirty="0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39" name="Rounded Rectangle 38"/>
          <p:cNvSpPr/>
          <p:nvPr/>
        </p:nvSpPr>
        <p:spPr>
          <a:xfrm>
            <a:off x="1352035" y="2283718"/>
            <a:ext cx="7540445" cy="728778"/>
          </a:xfrm>
          <a:prstGeom prst="roundRect">
            <a:avLst>
              <a:gd name="adj" fmla="val 10715"/>
            </a:avLst>
          </a:prstGeom>
          <a:solidFill>
            <a:schemeClr val="accent3"/>
          </a:solidFill>
          <a:ln>
            <a:noFill/>
          </a:ln>
          <a:effectLst>
            <a:outerShdw blurRad="50800" dist="38100" dir="5400000" algn="ctr" rotWithShape="0">
              <a:srgbClr val="000000">
                <a:alpha val="43000"/>
              </a:srgb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1472105" y="2351585"/>
            <a:ext cx="7300304" cy="593044"/>
          </a:xfrm>
          <a:prstGeom prst="roundRect">
            <a:avLst>
              <a:gd name="adj" fmla="val 10715"/>
            </a:avLst>
          </a:prstGeom>
          <a:gradFill flip="none" rotWithShape="1">
            <a:gsLst>
              <a:gs pos="0">
                <a:schemeClr val="bg1">
                  <a:lumMod val="92000"/>
                </a:schemeClr>
              </a:gs>
              <a:gs pos="100000">
                <a:schemeClr val="bg1"/>
              </a:gs>
            </a:gsLst>
            <a:lin ang="8100000" scaled="0"/>
            <a:tileRect/>
          </a:gradFill>
          <a:ln w="15875">
            <a:gradFill>
              <a:gsLst>
                <a:gs pos="0">
                  <a:schemeClr val="bg1"/>
                </a:gs>
                <a:gs pos="100000">
                  <a:schemeClr val="accent1">
                    <a:tint val="23500"/>
                    <a:satMod val="160000"/>
                    <a:alpha val="0"/>
                  </a:schemeClr>
                </a:gs>
              </a:gsLst>
              <a:lin ang="5400000" scaled="0"/>
            </a:gra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</a:t>
            </a:r>
            <a:endParaRPr lang="ko-KR" altLang="en-US" dirty="0"/>
          </a:p>
        </p:txBody>
      </p:sp>
      <p:grpSp>
        <p:nvGrpSpPr>
          <p:cNvPr id="41" name="Group 40"/>
          <p:cNvGrpSpPr/>
          <p:nvPr/>
        </p:nvGrpSpPr>
        <p:grpSpPr>
          <a:xfrm>
            <a:off x="1648127" y="2372653"/>
            <a:ext cx="7000576" cy="524751"/>
            <a:chOff x="2175371" y="1762964"/>
            <a:chExt cx="5040560" cy="570336"/>
          </a:xfrm>
        </p:grpSpPr>
        <p:sp>
          <p:nvSpPr>
            <p:cNvPr id="42" name="TextBox 10"/>
            <p:cNvSpPr txBox="1"/>
            <p:nvPr/>
          </p:nvSpPr>
          <p:spPr bwMode="auto">
            <a:xfrm>
              <a:off x="2175371" y="1762964"/>
              <a:ext cx="5040560" cy="334514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sz="1400" b="1" dirty="0">
                  <a:solidFill>
                    <a:schemeClr val="accent2"/>
                  </a:solidFill>
                  <a:cs typeface="Arial" pitchFamily="34" charset="0"/>
                </a:rPr>
                <a:t>Questions &amp; Data</a:t>
              </a:r>
            </a:p>
          </p:txBody>
        </p:sp>
        <p:sp>
          <p:nvSpPr>
            <p:cNvPr id="43" name="TextBox 12"/>
            <p:cNvSpPr txBox="1"/>
            <p:nvPr/>
          </p:nvSpPr>
          <p:spPr bwMode="auto">
            <a:xfrm>
              <a:off x="2175371" y="2032238"/>
              <a:ext cx="5040560" cy="301062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200" dirty="0">
                  <a:solidFill>
                    <a:schemeClr val="accent3"/>
                  </a:solidFill>
                  <a:cs typeface="Arial" pitchFamily="34" charset="0"/>
                </a:rPr>
                <a:t>Zillow.com, Realtor.com, Bureau of Labor Statistics, Google Maps API</a:t>
              </a:r>
            </a:p>
          </p:txBody>
        </p:sp>
      </p:grpSp>
      <p:sp>
        <p:nvSpPr>
          <p:cNvPr id="44" name="Rounded Rectangle 43"/>
          <p:cNvSpPr/>
          <p:nvPr/>
        </p:nvSpPr>
        <p:spPr>
          <a:xfrm>
            <a:off x="467544" y="3180941"/>
            <a:ext cx="792087" cy="662525"/>
          </a:xfrm>
          <a:prstGeom prst="roundRect">
            <a:avLst>
              <a:gd name="adj" fmla="val 10715"/>
            </a:avLst>
          </a:prstGeom>
          <a:solidFill>
            <a:schemeClr val="accent2"/>
          </a:solidFill>
          <a:ln>
            <a:noFill/>
          </a:ln>
          <a:effectLst>
            <a:outerShdw blurRad="50800" dist="38100" dir="5400000" algn="ctr" rotWithShape="0">
              <a:srgbClr val="000000">
                <a:alpha val="43000"/>
              </a:srgb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5" name="Rounded Rectangle 44"/>
          <p:cNvSpPr/>
          <p:nvPr/>
        </p:nvSpPr>
        <p:spPr>
          <a:xfrm>
            <a:off x="541307" y="3242638"/>
            <a:ext cx="644561" cy="539130"/>
          </a:xfrm>
          <a:prstGeom prst="roundRect">
            <a:avLst>
              <a:gd name="adj" fmla="val 10715"/>
            </a:avLst>
          </a:prstGeom>
          <a:gradFill flip="none" rotWithShape="1">
            <a:gsLst>
              <a:gs pos="0">
                <a:schemeClr val="bg1">
                  <a:lumMod val="92000"/>
                </a:schemeClr>
              </a:gs>
              <a:gs pos="100000">
                <a:schemeClr val="bg1"/>
              </a:gs>
            </a:gsLst>
            <a:lin ang="8100000" scaled="0"/>
            <a:tileRect/>
          </a:gradFill>
          <a:ln w="15875">
            <a:gradFill>
              <a:gsLst>
                <a:gs pos="0">
                  <a:schemeClr val="bg1"/>
                </a:gs>
                <a:gs pos="100000">
                  <a:schemeClr val="accent1">
                    <a:tint val="23500"/>
                    <a:satMod val="160000"/>
                    <a:alpha val="0"/>
                  </a:schemeClr>
                </a:gs>
              </a:gsLst>
              <a:lin ang="5400000" scaled="0"/>
            </a:gra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/>
          <p:cNvSpPr txBox="1"/>
          <p:nvPr/>
        </p:nvSpPr>
        <p:spPr>
          <a:xfrm>
            <a:off x="555583" y="3281371"/>
            <a:ext cx="616009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2"/>
                </a:solidFill>
                <a:cs typeface="Arial" pitchFamily="34" charset="0"/>
              </a:rPr>
              <a:t>03</a:t>
            </a:r>
            <a:endParaRPr lang="ko-KR" altLang="en-US" sz="24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47" name="Rounded Rectangle 46"/>
          <p:cNvSpPr/>
          <p:nvPr/>
        </p:nvSpPr>
        <p:spPr>
          <a:xfrm>
            <a:off x="1352035" y="3147814"/>
            <a:ext cx="7540445" cy="728778"/>
          </a:xfrm>
          <a:prstGeom prst="roundRect">
            <a:avLst>
              <a:gd name="adj" fmla="val 10715"/>
            </a:avLst>
          </a:prstGeom>
          <a:solidFill>
            <a:schemeClr val="accent2"/>
          </a:solidFill>
          <a:ln>
            <a:noFill/>
          </a:ln>
          <a:effectLst>
            <a:outerShdw blurRad="50800" dist="38100" dir="5400000" algn="ctr" rotWithShape="0">
              <a:srgbClr val="000000">
                <a:alpha val="43000"/>
              </a:srgb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8" name="Rounded Rectangle 47"/>
          <p:cNvSpPr/>
          <p:nvPr/>
        </p:nvSpPr>
        <p:spPr>
          <a:xfrm>
            <a:off x="1472105" y="3215681"/>
            <a:ext cx="7300304" cy="593044"/>
          </a:xfrm>
          <a:prstGeom prst="roundRect">
            <a:avLst>
              <a:gd name="adj" fmla="val 10715"/>
            </a:avLst>
          </a:prstGeom>
          <a:gradFill flip="none" rotWithShape="1">
            <a:gsLst>
              <a:gs pos="0">
                <a:schemeClr val="bg1">
                  <a:lumMod val="92000"/>
                </a:schemeClr>
              </a:gs>
              <a:gs pos="100000">
                <a:schemeClr val="bg1"/>
              </a:gs>
            </a:gsLst>
            <a:lin ang="8100000" scaled="0"/>
            <a:tileRect/>
          </a:gradFill>
          <a:ln w="15875">
            <a:gradFill>
              <a:gsLst>
                <a:gs pos="0">
                  <a:schemeClr val="bg1"/>
                </a:gs>
                <a:gs pos="100000">
                  <a:schemeClr val="accent1">
                    <a:tint val="23500"/>
                    <a:satMod val="160000"/>
                    <a:alpha val="0"/>
                  </a:schemeClr>
                </a:gs>
              </a:gsLst>
              <a:lin ang="5400000" scaled="0"/>
            </a:gra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9" name="Group 48"/>
          <p:cNvGrpSpPr/>
          <p:nvPr/>
        </p:nvGrpSpPr>
        <p:grpSpPr>
          <a:xfrm>
            <a:off x="1648127" y="3235977"/>
            <a:ext cx="7000576" cy="524750"/>
            <a:chOff x="2175371" y="1762964"/>
            <a:chExt cx="5040560" cy="570336"/>
          </a:xfrm>
        </p:grpSpPr>
        <p:sp>
          <p:nvSpPr>
            <p:cNvPr id="50" name="TextBox 10"/>
            <p:cNvSpPr txBox="1"/>
            <p:nvPr/>
          </p:nvSpPr>
          <p:spPr bwMode="auto">
            <a:xfrm>
              <a:off x="2175371" y="1762964"/>
              <a:ext cx="5040560" cy="334514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sz="1400" b="1" dirty="0">
                  <a:solidFill>
                    <a:schemeClr val="accent2"/>
                  </a:solidFill>
                  <a:cs typeface="Arial" pitchFamily="34" charset="0"/>
                </a:rPr>
                <a:t>Data Analysis &amp; Discussion</a:t>
              </a:r>
            </a:p>
          </p:txBody>
        </p:sp>
        <p:sp>
          <p:nvSpPr>
            <p:cNvPr id="51" name="TextBox 12"/>
            <p:cNvSpPr txBox="1"/>
            <p:nvPr/>
          </p:nvSpPr>
          <p:spPr bwMode="auto">
            <a:xfrm>
              <a:off x="2175371" y="2032238"/>
              <a:ext cx="5040560" cy="301062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200" dirty="0">
                  <a:solidFill>
                    <a:schemeClr val="accent2"/>
                  </a:solidFill>
                  <a:cs typeface="Arial" pitchFamily="34" charset="0"/>
                </a:rPr>
                <a:t>Process, Findings, Figures, General Conclusions</a:t>
              </a:r>
            </a:p>
          </p:txBody>
        </p:sp>
      </p:grpSp>
      <p:sp>
        <p:nvSpPr>
          <p:cNvPr id="52" name="Rounded Rectangle 51"/>
          <p:cNvSpPr/>
          <p:nvPr/>
        </p:nvSpPr>
        <p:spPr>
          <a:xfrm>
            <a:off x="467544" y="4026095"/>
            <a:ext cx="792087" cy="662525"/>
          </a:xfrm>
          <a:prstGeom prst="roundRect">
            <a:avLst>
              <a:gd name="adj" fmla="val 10715"/>
            </a:avLst>
          </a:prstGeom>
          <a:solidFill>
            <a:schemeClr val="accent1"/>
          </a:solidFill>
          <a:ln>
            <a:noFill/>
          </a:ln>
          <a:effectLst>
            <a:outerShdw blurRad="50800" dist="38100" dir="5400000" algn="ctr" rotWithShape="0">
              <a:srgbClr val="000000">
                <a:alpha val="43000"/>
              </a:srgb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3" name="Rounded Rectangle 52"/>
          <p:cNvSpPr/>
          <p:nvPr/>
        </p:nvSpPr>
        <p:spPr>
          <a:xfrm>
            <a:off x="541307" y="4087792"/>
            <a:ext cx="644561" cy="539130"/>
          </a:xfrm>
          <a:prstGeom prst="roundRect">
            <a:avLst>
              <a:gd name="adj" fmla="val 10715"/>
            </a:avLst>
          </a:prstGeom>
          <a:gradFill flip="none" rotWithShape="1">
            <a:gsLst>
              <a:gs pos="0">
                <a:schemeClr val="bg1">
                  <a:lumMod val="92000"/>
                </a:schemeClr>
              </a:gs>
              <a:gs pos="100000">
                <a:schemeClr val="bg1"/>
              </a:gs>
            </a:gsLst>
            <a:lin ang="8100000" scaled="0"/>
            <a:tileRect/>
          </a:gradFill>
          <a:ln w="15875">
            <a:gradFill>
              <a:gsLst>
                <a:gs pos="0">
                  <a:schemeClr val="bg1"/>
                </a:gs>
                <a:gs pos="100000">
                  <a:schemeClr val="accent1">
                    <a:tint val="23500"/>
                    <a:satMod val="160000"/>
                    <a:alpha val="0"/>
                  </a:schemeClr>
                </a:gs>
              </a:gsLst>
              <a:lin ang="5400000" scaled="0"/>
            </a:gra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TextBox 53"/>
          <p:cNvSpPr txBox="1"/>
          <p:nvPr/>
        </p:nvSpPr>
        <p:spPr>
          <a:xfrm>
            <a:off x="555583" y="4126525"/>
            <a:ext cx="616009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1"/>
                </a:solidFill>
                <a:cs typeface="Arial" pitchFamily="34" charset="0"/>
              </a:rPr>
              <a:t>04</a:t>
            </a:r>
            <a:endParaRPr lang="ko-KR" altLang="en-US" sz="24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55" name="Rounded Rectangle 54"/>
          <p:cNvSpPr/>
          <p:nvPr/>
        </p:nvSpPr>
        <p:spPr>
          <a:xfrm>
            <a:off x="1352035" y="3992968"/>
            <a:ext cx="7540445" cy="728778"/>
          </a:xfrm>
          <a:prstGeom prst="roundRect">
            <a:avLst>
              <a:gd name="adj" fmla="val 10715"/>
            </a:avLst>
          </a:prstGeom>
          <a:solidFill>
            <a:schemeClr val="accent1"/>
          </a:solidFill>
          <a:ln>
            <a:noFill/>
          </a:ln>
          <a:effectLst>
            <a:outerShdw blurRad="50800" dist="38100" dir="5400000" algn="ctr" rotWithShape="0">
              <a:srgbClr val="000000">
                <a:alpha val="43000"/>
              </a:srgb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6" name="Rounded Rectangle 55"/>
          <p:cNvSpPr/>
          <p:nvPr/>
        </p:nvSpPr>
        <p:spPr>
          <a:xfrm>
            <a:off x="1472105" y="4060835"/>
            <a:ext cx="7300304" cy="593044"/>
          </a:xfrm>
          <a:prstGeom prst="roundRect">
            <a:avLst>
              <a:gd name="adj" fmla="val 10715"/>
            </a:avLst>
          </a:prstGeom>
          <a:gradFill flip="none" rotWithShape="1">
            <a:gsLst>
              <a:gs pos="0">
                <a:schemeClr val="bg1">
                  <a:lumMod val="92000"/>
                </a:schemeClr>
              </a:gs>
              <a:gs pos="100000">
                <a:schemeClr val="bg1"/>
              </a:gs>
            </a:gsLst>
            <a:lin ang="8100000" scaled="0"/>
            <a:tileRect/>
          </a:gradFill>
          <a:ln w="15875">
            <a:gradFill>
              <a:gsLst>
                <a:gs pos="0">
                  <a:schemeClr val="bg1"/>
                </a:gs>
                <a:gs pos="100000">
                  <a:schemeClr val="accent1">
                    <a:tint val="23500"/>
                    <a:satMod val="160000"/>
                    <a:alpha val="0"/>
                  </a:schemeClr>
                </a:gs>
              </a:gsLst>
              <a:lin ang="5400000" scaled="0"/>
            </a:gra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7" name="Group 56"/>
          <p:cNvGrpSpPr/>
          <p:nvPr/>
        </p:nvGrpSpPr>
        <p:grpSpPr>
          <a:xfrm>
            <a:off x="1648127" y="4081131"/>
            <a:ext cx="7000576" cy="524750"/>
            <a:chOff x="2175371" y="1762964"/>
            <a:chExt cx="5040560" cy="570336"/>
          </a:xfrm>
        </p:grpSpPr>
        <p:sp>
          <p:nvSpPr>
            <p:cNvPr id="58" name="TextBox 10"/>
            <p:cNvSpPr txBox="1"/>
            <p:nvPr/>
          </p:nvSpPr>
          <p:spPr bwMode="auto">
            <a:xfrm>
              <a:off x="2175371" y="1762964"/>
              <a:ext cx="5040560" cy="334514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sz="1400" b="1" dirty="0">
                  <a:solidFill>
                    <a:schemeClr val="accent1"/>
                  </a:solidFill>
                  <a:cs typeface="Arial" pitchFamily="34" charset="0"/>
                </a:rPr>
                <a:t>Post Mortem</a:t>
              </a:r>
            </a:p>
          </p:txBody>
        </p:sp>
        <p:sp>
          <p:nvSpPr>
            <p:cNvPr id="59" name="TextBox 12"/>
            <p:cNvSpPr txBox="1"/>
            <p:nvPr/>
          </p:nvSpPr>
          <p:spPr bwMode="auto">
            <a:xfrm>
              <a:off x="2175371" y="2032238"/>
              <a:ext cx="5040560" cy="301062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200" dirty="0">
                  <a:solidFill>
                    <a:schemeClr val="accent1"/>
                  </a:solidFill>
                  <a:cs typeface="Arial" pitchFamily="34" charset="0"/>
                </a:rPr>
                <a:t>Difficulties, Additional Steps</a:t>
              </a:r>
            </a:p>
          </p:txBody>
        </p:sp>
      </p:grpSp>
      <p:sp>
        <p:nvSpPr>
          <p:cNvPr id="68" name="Rounded Rectangle 15">
            <a:extLst>
              <a:ext uri="{FF2B5EF4-FFF2-40B4-BE49-F238E27FC236}">
                <a16:creationId xmlns:a16="http://schemas.microsoft.com/office/drawing/2014/main" id="{A69F2AC4-6B9D-4E82-B925-E6EF2C1A1B56}"/>
              </a:ext>
            </a:extLst>
          </p:cNvPr>
          <p:cNvSpPr/>
          <p:nvPr/>
        </p:nvSpPr>
        <p:spPr>
          <a:xfrm>
            <a:off x="1868619" y="483518"/>
            <a:ext cx="6231773" cy="728778"/>
          </a:xfrm>
          <a:prstGeom prst="roundRect">
            <a:avLst>
              <a:gd name="adj" fmla="val 10715"/>
            </a:avLst>
          </a:prstGeom>
          <a:solidFill>
            <a:schemeClr val="accent4"/>
          </a:solidFill>
          <a:ln>
            <a:noFill/>
          </a:ln>
          <a:effectLst>
            <a:outerShdw blurRad="50800" dist="38100" dir="5400000" algn="ctr" rotWithShape="0">
              <a:srgbClr val="000000">
                <a:alpha val="43000"/>
              </a:srgb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7" name="Rounded Rectangle 16">
            <a:extLst>
              <a:ext uri="{FF2B5EF4-FFF2-40B4-BE49-F238E27FC236}">
                <a16:creationId xmlns:a16="http://schemas.microsoft.com/office/drawing/2014/main" id="{3B4115E8-BB61-4839-8D9F-6F6BD50E6ED8}"/>
              </a:ext>
            </a:extLst>
          </p:cNvPr>
          <p:cNvSpPr/>
          <p:nvPr/>
        </p:nvSpPr>
        <p:spPr>
          <a:xfrm>
            <a:off x="1979712" y="547244"/>
            <a:ext cx="6033309" cy="593044"/>
          </a:xfrm>
          <a:prstGeom prst="roundRect">
            <a:avLst>
              <a:gd name="adj" fmla="val 10715"/>
            </a:avLst>
          </a:prstGeom>
          <a:gradFill flip="none" rotWithShape="1">
            <a:gsLst>
              <a:gs pos="0">
                <a:schemeClr val="bg1">
                  <a:lumMod val="92000"/>
                </a:schemeClr>
              </a:gs>
              <a:gs pos="100000">
                <a:schemeClr val="bg1"/>
              </a:gs>
            </a:gsLst>
            <a:lin ang="8100000" scaled="0"/>
            <a:tileRect/>
          </a:gradFill>
          <a:ln w="15875">
            <a:gradFill>
              <a:gsLst>
                <a:gs pos="0">
                  <a:schemeClr val="bg1"/>
                </a:gs>
                <a:gs pos="100000">
                  <a:schemeClr val="accent1">
                    <a:tint val="23500"/>
                    <a:satMod val="160000"/>
                    <a:alpha val="0"/>
                  </a:schemeClr>
                </a:gs>
              </a:gsLst>
              <a:lin ang="5400000" scaled="0"/>
            </a:gra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447501-42DF-4330-891F-C56420ECE731}"/>
              </a:ext>
            </a:extLst>
          </p:cNvPr>
          <p:cNvSpPr txBox="1"/>
          <p:nvPr/>
        </p:nvSpPr>
        <p:spPr>
          <a:xfrm>
            <a:off x="1979712" y="493957"/>
            <a:ext cx="46085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3600" b="1" dirty="0">
                <a:solidFill>
                  <a:schemeClr val="accent3"/>
                </a:solidFill>
                <a:cs typeface="Arial" pitchFamily="34" charset="0"/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30346452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51470"/>
            <a:ext cx="9144000" cy="936104"/>
          </a:xfrm>
        </p:spPr>
        <p:txBody>
          <a:bodyPr/>
          <a:lstStyle/>
          <a:p>
            <a:r>
              <a:rPr lang="en-US" altLang="ko-KR" b="1" dirty="0"/>
              <a:t>Real Estate “Hotness”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6C70715-DDF0-4BBD-91BC-66BEEF0FA275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832" y="820518"/>
            <a:ext cx="5184576" cy="4324148"/>
          </a:xfrm>
          <a:prstGeom prst="rect">
            <a:avLst/>
          </a:prstGeom>
        </p:spPr>
      </p:pic>
      <p:sp>
        <p:nvSpPr>
          <p:cNvPr id="11" name="Arrow: Left 10">
            <a:extLst>
              <a:ext uri="{FF2B5EF4-FFF2-40B4-BE49-F238E27FC236}">
                <a16:creationId xmlns:a16="http://schemas.microsoft.com/office/drawing/2014/main" id="{159A6794-DFE7-46AC-9E6D-C3622DA4183D}"/>
              </a:ext>
            </a:extLst>
          </p:cNvPr>
          <p:cNvSpPr/>
          <p:nvPr/>
        </p:nvSpPr>
        <p:spPr>
          <a:xfrm>
            <a:off x="6516216" y="2837779"/>
            <a:ext cx="864096" cy="72008"/>
          </a:xfrm>
          <a:prstGeom prst="leftArrow">
            <a:avLst/>
          </a:prstGeom>
          <a:solidFill>
            <a:srgbClr val="4784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04D77D6-A741-484B-AD51-6FC1530243E9}"/>
              </a:ext>
            </a:extLst>
          </p:cNvPr>
          <p:cNvSpPr/>
          <p:nvPr/>
        </p:nvSpPr>
        <p:spPr>
          <a:xfrm>
            <a:off x="90266" y="872956"/>
            <a:ext cx="3131839" cy="4016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chemeClr val="accent1"/>
                </a:solidFill>
                <a:cs typeface="Arial" pitchFamily="34" charset="0"/>
              </a:rPr>
              <a:t>Hotness vs Affordability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1"/>
                </a:solidFill>
                <a:cs typeface="Arial" pitchFamily="34" charset="0"/>
              </a:rPr>
              <a:t>Hotness score &lt; 100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1"/>
                </a:solidFill>
                <a:cs typeface="Arial" pitchFamily="34" charset="0"/>
              </a:rPr>
              <a:t>Midwest: 7 with &lt; 0.15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1"/>
                </a:solidFill>
                <a:cs typeface="Arial" pitchFamily="34" charset="0"/>
              </a:rPr>
              <a:t>Average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1"/>
                </a:solidFill>
                <a:cs typeface="Arial" pitchFamily="34" charset="0"/>
              </a:rPr>
              <a:t>Mortgage Affordability: </a:t>
            </a:r>
            <a:br>
              <a:rPr lang="en-US" sz="1600" dirty="0">
                <a:solidFill>
                  <a:schemeClr val="accent1"/>
                </a:solidFill>
                <a:cs typeface="Arial" pitchFamily="34" charset="0"/>
              </a:rPr>
            </a:br>
            <a:r>
              <a:rPr lang="en-US" sz="1600" dirty="0">
                <a:solidFill>
                  <a:schemeClr val="accent1"/>
                </a:solidFill>
                <a:cs typeface="Arial" pitchFamily="34" charset="0"/>
              </a:rPr>
              <a:t>	       0.2047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1"/>
                </a:solidFill>
                <a:cs typeface="Arial" pitchFamily="34" charset="0"/>
              </a:rPr>
              <a:t>Hotness score: </a:t>
            </a:r>
            <a:br>
              <a:rPr lang="en-US" sz="1600" dirty="0">
                <a:solidFill>
                  <a:schemeClr val="accent1"/>
                </a:solidFill>
                <a:cs typeface="Arial" pitchFamily="34" charset="0"/>
              </a:rPr>
            </a:br>
            <a:r>
              <a:rPr lang="en-US" sz="1600" dirty="0">
                <a:solidFill>
                  <a:schemeClr val="accent1"/>
                </a:solidFill>
                <a:cs typeface="Arial" pitchFamily="34" charset="0"/>
              </a:rPr>
              <a:t>	       46.8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1"/>
                </a:solidFill>
                <a:cs typeface="Arial" pitchFamily="34" charset="0"/>
              </a:rPr>
              <a:t>Raleigh: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1"/>
                </a:solidFill>
                <a:cs typeface="Arial" pitchFamily="34" charset="0"/>
              </a:rPr>
              <a:t>Hotness score: 97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1"/>
                </a:solidFill>
                <a:cs typeface="Arial" pitchFamily="34" charset="0"/>
              </a:rPr>
              <a:t>Affordability: 0.1705</a:t>
            </a:r>
          </a:p>
        </p:txBody>
      </p:sp>
    </p:spTree>
    <p:extLst>
      <p:ext uri="{BB962C8B-B14F-4D97-AF65-F5344CB8AC3E}">
        <p14:creationId xmlns:p14="http://schemas.microsoft.com/office/powerpoint/2010/main" val="14942772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Listing Price “Hotness”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FE83B7-CD66-498A-84EB-D7F347F929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897267"/>
            <a:ext cx="4155927" cy="41559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D90A427-7971-46C0-ABC5-EC5959446B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3987" y="892674"/>
            <a:ext cx="4160520" cy="4160520"/>
          </a:xfrm>
          <a:prstGeom prst="rect">
            <a:avLst/>
          </a:prstGeom>
        </p:spPr>
      </p:pic>
      <p:sp>
        <p:nvSpPr>
          <p:cNvPr id="3" name="Arrow: Left 2">
            <a:extLst>
              <a:ext uri="{FF2B5EF4-FFF2-40B4-BE49-F238E27FC236}">
                <a16:creationId xmlns:a16="http://schemas.microsoft.com/office/drawing/2014/main" id="{07A87A2B-F114-4F9B-BF47-5ADBB1B2E43D}"/>
              </a:ext>
            </a:extLst>
          </p:cNvPr>
          <p:cNvSpPr/>
          <p:nvPr/>
        </p:nvSpPr>
        <p:spPr>
          <a:xfrm>
            <a:off x="2915816" y="3579862"/>
            <a:ext cx="720080" cy="72008"/>
          </a:xfrm>
          <a:prstGeom prst="leftArrow">
            <a:avLst/>
          </a:prstGeom>
          <a:solidFill>
            <a:srgbClr val="4784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4F4413-56D2-4B61-8143-84BC1BC85A2C}"/>
              </a:ext>
            </a:extLst>
          </p:cNvPr>
          <p:cNvSpPr txBox="1"/>
          <p:nvPr/>
        </p:nvSpPr>
        <p:spPr>
          <a:xfrm flipH="1">
            <a:off x="3275856" y="3723013"/>
            <a:ext cx="9361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</a:rPr>
              <a:t>Raleigh: </a:t>
            </a:r>
            <a:br>
              <a:rPr lang="en-US" sz="1400" dirty="0">
                <a:solidFill>
                  <a:schemeClr val="accent1"/>
                </a:solidFill>
              </a:rPr>
            </a:br>
            <a:r>
              <a:rPr lang="en-US" sz="1400" dirty="0">
                <a:solidFill>
                  <a:schemeClr val="accent1"/>
                </a:solidFill>
              </a:rPr>
              <a:t>$339,900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43CB82-CF92-4A9F-8E51-B0B11F5E12B9}"/>
              </a:ext>
            </a:extLst>
          </p:cNvPr>
          <p:cNvSpPr txBox="1"/>
          <p:nvPr/>
        </p:nvSpPr>
        <p:spPr>
          <a:xfrm flipH="1">
            <a:off x="172888" y="523342"/>
            <a:ext cx="1804795" cy="738664"/>
          </a:xfrm>
          <a:prstGeom prst="rect">
            <a:avLst/>
          </a:prstGeom>
          <a:solidFill>
            <a:schemeClr val="tx2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$$$</a:t>
            </a:r>
          </a:p>
          <a:p>
            <a:pPr algn="ctr"/>
            <a:r>
              <a:rPr lang="en-US" sz="14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8 of top 10 out West</a:t>
            </a:r>
          </a:p>
          <a:p>
            <a:pPr algn="ctr"/>
            <a:r>
              <a:rPr lang="en-US" sz="14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(2 in the Northeast)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B2C4FDA-4DE8-483C-80B3-84D20B2CA9A3}"/>
              </a:ext>
            </a:extLst>
          </p:cNvPr>
          <p:cNvSpPr txBox="1"/>
          <p:nvPr/>
        </p:nvSpPr>
        <p:spPr>
          <a:xfrm flipH="1">
            <a:off x="7596336" y="3769179"/>
            <a:ext cx="1443679" cy="954107"/>
          </a:xfrm>
          <a:prstGeom prst="rect">
            <a:avLst/>
          </a:prstGeom>
          <a:solidFill>
            <a:schemeClr val="tx2"/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$</a:t>
            </a:r>
          </a:p>
          <a:p>
            <a:r>
              <a:rPr lang="en-US" sz="14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Cleveland, OH</a:t>
            </a:r>
            <a:br>
              <a:rPr lang="en-US" sz="1400" dirty="0">
                <a:solidFill>
                  <a:schemeClr val="accent1">
                    <a:lumMod val="20000"/>
                    <a:lumOff val="80000"/>
                  </a:schemeClr>
                </a:solidFill>
              </a:rPr>
            </a:br>
            <a:r>
              <a:rPr lang="en-US" sz="14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$170,000</a:t>
            </a:r>
          </a:p>
          <a:p>
            <a:r>
              <a:rPr lang="en-US" sz="14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Hotness: 45</a:t>
            </a:r>
          </a:p>
        </p:txBody>
      </p:sp>
    </p:spTree>
    <p:extLst>
      <p:ext uri="{BB962C8B-B14F-4D97-AF65-F5344CB8AC3E}">
        <p14:creationId xmlns:p14="http://schemas.microsoft.com/office/powerpoint/2010/main" val="2746525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861A9E8-3440-42D9-BC47-C3D70BA8FE72}"/>
              </a:ext>
            </a:extLst>
          </p:cNvPr>
          <p:cNvSpPr/>
          <p:nvPr/>
        </p:nvSpPr>
        <p:spPr>
          <a:xfrm>
            <a:off x="5782952" y="2211710"/>
            <a:ext cx="3131839" cy="1801006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chemeClr val="bg2">
                    <a:lumMod val="75000"/>
                  </a:schemeClr>
                </a:solidFill>
                <a:cs typeface="Arial" pitchFamily="34" charset="0"/>
              </a:rPr>
              <a:t>Hotness vs Affordability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  <a:cs typeface="Arial" pitchFamily="34" charset="0"/>
              </a:rPr>
              <a:t>Most Hot cities are affordable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  <a:cs typeface="Arial" pitchFamily="34" charset="0"/>
              </a:rPr>
              <a:t>Raleigh: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  <a:cs typeface="Arial" pitchFamily="34" charset="0"/>
              </a:rPr>
              <a:t>Hotness score: 97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  <a:cs typeface="Arial" pitchFamily="34" charset="0"/>
              </a:rPr>
              <a:t>Affordability: 0.1705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9E318B-E1D8-4698-A8F5-2AE62FC989D1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0383" y="226451"/>
            <a:ext cx="4304009" cy="4690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3002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51470"/>
            <a:ext cx="9144000" cy="936104"/>
          </a:xfrm>
        </p:spPr>
        <p:txBody>
          <a:bodyPr/>
          <a:lstStyle/>
          <a:p>
            <a:r>
              <a:rPr lang="en-US" altLang="ko-KR" b="1" dirty="0"/>
              <a:t>Real Estate “Hotness”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DD5BF9-546B-4863-9DD1-F1CE709DD3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987574"/>
            <a:ext cx="4186129" cy="325442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062A216-2F94-4E9E-8D80-5008FF9833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3047" y="987574"/>
            <a:ext cx="4187952" cy="322550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551FA57-93A9-4294-8D71-B3EF4F5AE64C}"/>
              </a:ext>
            </a:extLst>
          </p:cNvPr>
          <p:cNvSpPr txBox="1"/>
          <p:nvPr/>
        </p:nvSpPr>
        <p:spPr>
          <a:xfrm flipH="1">
            <a:off x="277889" y="4224170"/>
            <a:ext cx="342129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1"/>
                </a:solidFill>
              </a:rPr>
              <a:t>Any correlation between </a:t>
            </a:r>
            <a:br>
              <a:rPr lang="en-US" sz="1400" b="1" dirty="0">
                <a:solidFill>
                  <a:schemeClr val="accent1"/>
                </a:solidFill>
              </a:rPr>
            </a:br>
            <a:r>
              <a:rPr lang="en-US" sz="1400" b="1" dirty="0">
                <a:solidFill>
                  <a:schemeClr val="accent1"/>
                </a:solidFill>
              </a:rPr>
              <a:t>Hotness score and Heat (Temp)?</a:t>
            </a:r>
          </a:p>
          <a:p>
            <a:pPr algn="ctr"/>
            <a:r>
              <a:rPr lang="en-US" sz="1400" dirty="0">
                <a:solidFill>
                  <a:schemeClr val="accent1"/>
                </a:solidFill>
              </a:rPr>
              <a:t>Not really</a:t>
            </a:r>
          </a:p>
          <a:p>
            <a:pPr algn="ctr"/>
            <a:r>
              <a:rPr lang="en-US" sz="1400" dirty="0">
                <a:solidFill>
                  <a:schemeClr val="accent1"/>
                </a:solidFill>
              </a:rPr>
              <a:t>Mortgage affordability does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1989CD-36B3-4F67-9A6E-3F66CB1AA169}"/>
              </a:ext>
            </a:extLst>
          </p:cNvPr>
          <p:cNvSpPr txBox="1"/>
          <p:nvPr/>
        </p:nvSpPr>
        <p:spPr>
          <a:xfrm flipH="1">
            <a:off x="4860032" y="4241994"/>
            <a:ext cx="342129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1"/>
                </a:solidFill>
              </a:rPr>
              <a:t>Any correlation between </a:t>
            </a:r>
            <a:br>
              <a:rPr lang="en-US" sz="1400" b="1" dirty="0">
                <a:solidFill>
                  <a:schemeClr val="accent1"/>
                </a:solidFill>
              </a:rPr>
            </a:br>
            <a:r>
              <a:rPr lang="en-US" sz="1400" b="1" dirty="0">
                <a:solidFill>
                  <a:schemeClr val="accent1"/>
                </a:solidFill>
              </a:rPr>
              <a:t>Hotness score and Humidity?</a:t>
            </a:r>
          </a:p>
          <a:p>
            <a:pPr algn="ctr"/>
            <a:r>
              <a:rPr lang="en-US" sz="1400">
                <a:solidFill>
                  <a:schemeClr val="accent1"/>
                </a:solidFill>
              </a:rPr>
              <a:t>Maybe!</a:t>
            </a:r>
            <a:endParaRPr lang="en-US" sz="1400" dirty="0">
              <a:solidFill>
                <a:schemeClr val="accent1"/>
              </a:solidFill>
            </a:endParaRPr>
          </a:p>
          <a:p>
            <a:pPr algn="ctr"/>
            <a:r>
              <a:rPr lang="en-US" sz="1400" dirty="0">
                <a:solidFill>
                  <a:schemeClr val="accent1"/>
                </a:solidFill>
              </a:rPr>
              <a:t>Interesting that most are &gt; 50%</a:t>
            </a:r>
          </a:p>
        </p:txBody>
      </p:sp>
    </p:spTree>
    <p:extLst>
      <p:ext uri="{BB962C8B-B14F-4D97-AF65-F5344CB8AC3E}">
        <p14:creationId xmlns:p14="http://schemas.microsoft.com/office/powerpoint/2010/main" val="4684330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66F2029-CED2-4EAD-934F-1392B0034F6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l"/>
            <a:r>
              <a:rPr lang="en-US" dirty="0"/>
              <a:t>What about Renters?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31080B-C8E2-4E4C-8275-91F0971492D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0" y="699542"/>
            <a:ext cx="9144000" cy="288032"/>
          </a:xfrm>
        </p:spPr>
        <p:txBody>
          <a:bodyPr/>
          <a:lstStyle/>
          <a:p>
            <a:pPr algn="l"/>
            <a:r>
              <a:rPr lang="en-US" altLang="ko-KR" dirty="0">
                <a:solidFill>
                  <a:schemeClr val="accent2"/>
                </a:solidFill>
              </a:rPr>
              <a:t>Looking at the Affordability for Renters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4FD4500-427F-4F6C-BF73-05A1BAE54F38}"/>
              </a:ext>
            </a:extLst>
          </p:cNvPr>
          <p:cNvSpPr txBox="1"/>
          <p:nvPr/>
        </p:nvSpPr>
        <p:spPr>
          <a:xfrm>
            <a:off x="1691680" y="1059582"/>
            <a:ext cx="3240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2"/>
                </a:solidFill>
                <a:cs typeface="Arial" pitchFamily="34" charset="0"/>
              </a:rPr>
              <a:t>Upper Tier: &gt;$118,000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9D430A-2D4E-4859-B44B-35ABFF3014A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28750"/>
            <a:ext cx="9144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9655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66F2029-CED2-4EAD-934F-1392B0034F6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l"/>
            <a:r>
              <a:rPr lang="en-US" dirty="0"/>
              <a:t>Rent Affordability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4FD4500-427F-4F6C-BF73-05A1BAE54F38}"/>
              </a:ext>
            </a:extLst>
          </p:cNvPr>
          <p:cNvSpPr txBox="1"/>
          <p:nvPr/>
        </p:nvSpPr>
        <p:spPr>
          <a:xfrm>
            <a:off x="1691680" y="1059582"/>
            <a:ext cx="36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2"/>
                </a:solidFill>
                <a:cs typeface="Arial" pitchFamily="34" charset="0"/>
              </a:rPr>
              <a:t>Middle Tier: $40,000 to $118,000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3DEB720-1062-4093-820C-391BACEA81D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28750"/>
            <a:ext cx="9144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3130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66F2029-CED2-4EAD-934F-1392B0034F6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l"/>
            <a:r>
              <a:rPr lang="en-US" dirty="0"/>
              <a:t>Rent Affordability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4FD4500-427F-4F6C-BF73-05A1BAE54F38}"/>
              </a:ext>
            </a:extLst>
          </p:cNvPr>
          <p:cNvSpPr txBox="1"/>
          <p:nvPr/>
        </p:nvSpPr>
        <p:spPr>
          <a:xfrm>
            <a:off x="1691680" y="627534"/>
            <a:ext cx="36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2"/>
                </a:solidFill>
                <a:cs typeface="Arial" pitchFamily="34" charset="0"/>
              </a:rPr>
              <a:t>Lower Tier: &lt;$40,000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62A472-221A-49D6-A816-B7317AF42ED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33822"/>
            <a:ext cx="9144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2205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sz="3200" dirty="0"/>
              <a:t>Rent Affordability 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5F34261-08AF-43AF-97E9-D1E85510B5E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3700"/>
          <a:stretch/>
        </p:blipFill>
        <p:spPr>
          <a:xfrm>
            <a:off x="400447" y="699542"/>
            <a:ext cx="8312728" cy="13092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18AA074-BB54-4869-916D-BBDC4B017B1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749" b="18900"/>
          <a:stretch/>
        </p:blipFill>
        <p:spPr>
          <a:xfrm>
            <a:off x="404190" y="806621"/>
            <a:ext cx="8312727" cy="96325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CAA673D-6AEA-492A-A77C-A0A7DE449A7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3700"/>
          <a:stretch/>
        </p:blipFill>
        <p:spPr>
          <a:xfrm>
            <a:off x="415637" y="1841850"/>
            <a:ext cx="8312727" cy="13092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3C510ED-0EA3-40D8-9507-29787745B4F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851" b="18900"/>
          <a:stretch/>
        </p:blipFill>
        <p:spPr>
          <a:xfrm>
            <a:off x="415637" y="1949863"/>
            <a:ext cx="8312727" cy="98192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3A5F91B-1ECF-4BC0-8A39-CCDCCD985F6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637" y="3013848"/>
            <a:ext cx="8312727" cy="2078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3874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78BA985-0067-4791-95BA-CC1EBF76365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06030"/>
            <a:ext cx="9144000" cy="2286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3DB5F38-D3B3-4B1F-855C-38FB3E9632E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250" b="24800"/>
          <a:stretch/>
        </p:blipFill>
        <p:spPr>
          <a:xfrm>
            <a:off x="0" y="1779662"/>
            <a:ext cx="9144000" cy="93610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8B4B47-0237-4183-84B4-209527EC20E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3700"/>
          <a:stretch/>
        </p:blipFill>
        <p:spPr>
          <a:xfrm>
            <a:off x="0" y="1635646"/>
            <a:ext cx="9144000" cy="14401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12C5FF5-F7BE-41BF-960B-FCC75581CA1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3700"/>
          <a:stretch/>
        </p:blipFill>
        <p:spPr>
          <a:xfrm>
            <a:off x="0" y="411510"/>
            <a:ext cx="9144000" cy="14401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95A5BB4-84EF-4700-AB1F-1A3FAD91628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250" b="21650"/>
          <a:stretch/>
        </p:blipFill>
        <p:spPr>
          <a:xfrm>
            <a:off x="0" y="555526"/>
            <a:ext cx="9144000" cy="1008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6911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Post Mortem</a:t>
            </a:r>
            <a:endParaRPr lang="ko-KR" altLang="en-US" dirty="0"/>
          </a:p>
        </p:txBody>
      </p:sp>
      <p:sp>
        <p:nvSpPr>
          <p:cNvPr id="4" name="Rectangle 3"/>
          <p:cNvSpPr/>
          <p:nvPr/>
        </p:nvSpPr>
        <p:spPr>
          <a:xfrm>
            <a:off x="2483768" y="1059582"/>
            <a:ext cx="5976664" cy="432048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7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635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2051720" y="987574"/>
            <a:ext cx="576064" cy="576064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87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635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907704" y="1635646"/>
            <a:ext cx="5699590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accent2"/>
                </a:solidFill>
                <a:cs typeface="Arial" pitchFamily="34" charset="0"/>
              </a:rPr>
              <a:t>Difficulties:</a:t>
            </a:r>
          </a:p>
          <a:p>
            <a:endParaRPr lang="en-US" altLang="ko-KR" sz="1600" dirty="0">
              <a:solidFill>
                <a:schemeClr val="accent2"/>
              </a:solidFill>
              <a:cs typeface="Arial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accent2"/>
                </a:solidFill>
                <a:cs typeface="Arial" pitchFamily="34" charset="0"/>
              </a:rPr>
              <a:t>Broad Scope </a:t>
            </a:r>
            <a:r>
              <a:rPr lang="en-US" altLang="ko-KR" sz="1600" dirty="0">
                <a:solidFill>
                  <a:schemeClr val="accent2"/>
                </a:solidFill>
                <a:cs typeface="Arial" pitchFamily="34" charset="0"/>
                <a:sym typeface="Wingdings" panose="05000000000000000000" pitchFamily="2" charset="2"/>
              </a:rPr>
              <a:t> Narrow Scope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accent2"/>
                </a:solidFill>
                <a:cs typeface="Arial" pitchFamily="34" charset="0"/>
                <a:sym typeface="Wingdings" panose="05000000000000000000" pitchFamily="2" charset="2"/>
              </a:rPr>
              <a:t>50 Cities  1 or 2 Cities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accent2"/>
                </a:solidFill>
                <a:cs typeface="Arial" pitchFamily="34" charset="0"/>
                <a:sym typeface="Wingdings" panose="05000000000000000000" pitchFamily="2" charset="2"/>
              </a:rPr>
              <a:t>Plethora of Data and Data Sources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accent2"/>
                </a:solidFill>
                <a:cs typeface="Arial" pitchFamily="34" charset="0"/>
                <a:sym typeface="Wingdings" panose="05000000000000000000" pitchFamily="2" charset="2"/>
              </a:rPr>
              <a:t>Narrow the source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accent2"/>
              </a:solidFill>
              <a:cs typeface="Arial" pitchFamily="34" charset="0"/>
              <a:sym typeface="Wingdings" panose="05000000000000000000" pitchFamily="2" charset="2"/>
            </a:endParaRPr>
          </a:p>
          <a:p>
            <a:r>
              <a:rPr lang="en-US" altLang="ko-KR" sz="1600" dirty="0">
                <a:solidFill>
                  <a:schemeClr val="accent2"/>
                </a:solidFill>
                <a:cs typeface="Arial" pitchFamily="34" charset="0"/>
                <a:sym typeface="Wingdings" panose="05000000000000000000" pitchFamily="2" charset="2"/>
              </a:rPr>
              <a:t>Additional Questions?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accent2"/>
                </a:solidFill>
                <a:cs typeface="Arial" pitchFamily="34" charset="0"/>
                <a:sym typeface="Wingdings" panose="05000000000000000000" pitchFamily="2" charset="2"/>
              </a:rPr>
              <a:t>Specific Cities  Neighborhoods</a:t>
            </a:r>
          </a:p>
          <a:p>
            <a:endParaRPr lang="en-US" altLang="ko-KR" sz="1600" dirty="0">
              <a:solidFill>
                <a:schemeClr val="accent2"/>
              </a:solidFill>
              <a:cs typeface="Arial" pitchFamily="34" charset="0"/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accent2"/>
                </a:solidFill>
                <a:cs typeface="Arial" pitchFamily="34" charset="0"/>
                <a:sym typeface="Wingdings" panose="05000000000000000000" pitchFamily="2" charset="2"/>
              </a:rPr>
              <a:t>Forecasting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accent2"/>
              </a:solidFill>
              <a:cs typeface="Arial" pitchFamily="34" charset="0"/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accent2"/>
              </a:solidFill>
              <a:cs typeface="Arial" pitchFamily="34" charset="0"/>
              <a:sym typeface="Wingdings" panose="05000000000000000000" pitchFamily="2" charset="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066326" y="1044773"/>
            <a:ext cx="554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2"/>
                </a:solidFill>
                <a:cs typeface="Arial" pitchFamily="34" charset="0"/>
              </a:rPr>
              <a:t>05</a:t>
            </a:r>
            <a:endParaRPr lang="ko-KR" altLang="en-US" sz="2400" b="1" dirty="0">
              <a:solidFill>
                <a:schemeClr val="accent2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18245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Motivation &amp; Summary</a:t>
            </a:r>
            <a:endParaRPr lang="ko-KR" altLang="en-US" dirty="0"/>
          </a:p>
        </p:txBody>
      </p:sp>
      <p:sp>
        <p:nvSpPr>
          <p:cNvPr id="4" name="Rectangle 3"/>
          <p:cNvSpPr/>
          <p:nvPr/>
        </p:nvSpPr>
        <p:spPr>
          <a:xfrm>
            <a:off x="2483768" y="1059582"/>
            <a:ext cx="5976664" cy="432048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7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635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2051720" y="987574"/>
            <a:ext cx="576064" cy="576064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87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635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343395" y="1563637"/>
            <a:ext cx="579349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accent2"/>
                </a:solidFill>
                <a:cs typeface="Arial" pitchFamily="34" charset="0"/>
              </a:rPr>
              <a:t>How has real estate affordability for home buyers changed over time in the top 50 US cities based on population?</a:t>
            </a:r>
          </a:p>
          <a:p>
            <a:endParaRPr lang="en-US" altLang="ko-KR" sz="1600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066326" y="1044773"/>
            <a:ext cx="554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2"/>
                </a:solidFill>
                <a:cs typeface="Arial" pitchFamily="34" charset="0"/>
              </a:rPr>
              <a:t>01</a:t>
            </a:r>
            <a:endParaRPr lang="ko-KR" altLang="en-US" sz="2400" b="1" dirty="0">
              <a:solidFill>
                <a:schemeClr val="accent2"/>
              </a:solidFill>
              <a:cs typeface="Arial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75F1183-FD94-431D-8DD9-68E440217D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8794" y="2269149"/>
            <a:ext cx="5976664" cy="2874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412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139702"/>
            <a:ext cx="9144000" cy="576064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b="1" dirty="0">
                <a:solidFill>
                  <a:schemeClr val="bg1"/>
                </a:solidFill>
                <a:latin typeface="+mn-lt"/>
              </a:rPr>
              <a:t>Thank You</a:t>
            </a:r>
            <a:endParaRPr lang="ko-KR" altLang="en-US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0" y="2859782"/>
            <a:ext cx="9144000" cy="473951"/>
          </a:xfrm>
        </p:spPr>
        <p:txBody>
          <a:bodyPr/>
          <a:lstStyle/>
          <a:p>
            <a:pPr lvl="0"/>
            <a:r>
              <a:rPr lang="en-US" altLang="ko-KR" sz="1600" dirty="0"/>
              <a:t>In Memory of Sam </a:t>
            </a:r>
            <a:r>
              <a:rPr lang="en-US" altLang="ko-KR" sz="1600" dirty="0" err="1"/>
              <a:t>Schlunz</a:t>
            </a:r>
            <a:endParaRPr lang="en-US" altLang="ko-KR" sz="1600" dirty="0"/>
          </a:p>
        </p:txBody>
      </p:sp>
      <p:sp>
        <p:nvSpPr>
          <p:cNvPr id="4" name="Rectangle 3"/>
          <p:cNvSpPr/>
          <p:nvPr/>
        </p:nvSpPr>
        <p:spPr>
          <a:xfrm>
            <a:off x="359532" y="2859782"/>
            <a:ext cx="8424936" cy="36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11" name="Picture 3" descr="E:\002-KIMS BUSINESS\007-02-Fullslidesppt-Contents\20161219\07-real\real-item0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1975" y="329965"/>
            <a:ext cx="1460051" cy="1377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382DF3D-6DB4-48C9-85DB-6CE9D366FC11}"/>
              </a:ext>
            </a:extLst>
          </p:cNvPr>
          <p:cNvSpPr/>
          <p:nvPr/>
        </p:nvSpPr>
        <p:spPr>
          <a:xfrm>
            <a:off x="323528" y="1995686"/>
            <a:ext cx="8424936" cy="36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59EC9F9-BBA2-4D22-A33B-3095E0FE806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3660" y="3310107"/>
            <a:ext cx="1677536" cy="1182070"/>
          </a:xfrm>
          <a:prstGeom prst="rect">
            <a:avLst/>
          </a:prstGeom>
          <a:solidFill>
            <a:srgbClr val="4784A1"/>
          </a:solidFill>
        </p:spPr>
      </p:pic>
    </p:spTree>
    <p:extLst>
      <p:ext uri="{BB962C8B-B14F-4D97-AF65-F5344CB8AC3E}">
        <p14:creationId xmlns:p14="http://schemas.microsoft.com/office/powerpoint/2010/main" val="42380063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Questions?</a:t>
            </a:r>
            <a:endParaRPr lang="ko-KR" alt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4559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Questions &amp; Data</a:t>
            </a:r>
            <a:endParaRPr lang="ko-KR" altLang="en-US" dirty="0"/>
          </a:p>
        </p:txBody>
      </p:sp>
      <p:sp>
        <p:nvSpPr>
          <p:cNvPr id="4" name="Rectangle 3"/>
          <p:cNvSpPr/>
          <p:nvPr/>
        </p:nvSpPr>
        <p:spPr>
          <a:xfrm>
            <a:off x="2483768" y="1059582"/>
            <a:ext cx="5976664" cy="432048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7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635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2051720" y="987574"/>
            <a:ext cx="576064" cy="576064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87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635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066326" y="1044773"/>
            <a:ext cx="554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2"/>
                </a:solidFill>
                <a:cs typeface="Arial" pitchFamily="34" charset="0"/>
              </a:rPr>
              <a:t>02</a:t>
            </a:r>
            <a:endParaRPr lang="ko-KR" altLang="en-US" sz="24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ACA5B8-C345-4130-BA54-3EE1E502402D}"/>
              </a:ext>
            </a:extLst>
          </p:cNvPr>
          <p:cNvSpPr txBox="1"/>
          <p:nvPr/>
        </p:nvSpPr>
        <p:spPr>
          <a:xfrm>
            <a:off x="1979712" y="1635646"/>
            <a:ext cx="676875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2"/>
                </a:solidFill>
                <a:cs typeface="Arial" pitchFamily="34" charset="0"/>
              </a:rPr>
              <a:t>Affordability = Household Income </a:t>
            </a:r>
          </a:p>
          <a:p>
            <a:r>
              <a:rPr lang="en-US" sz="2400" b="1" dirty="0">
                <a:solidFill>
                  <a:schemeClr val="accent2"/>
                </a:solidFill>
                <a:cs typeface="Arial" pitchFamily="34" charset="0"/>
              </a:rPr>
              <a:t>		    Mortgage Payment</a:t>
            </a:r>
          </a:p>
          <a:p>
            <a:endParaRPr lang="en-US" sz="2400" b="1" dirty="0">
              <a:solidFill>
                <a:schemeClr val="accent2"/>
              </a:solidFill>
              <a:cs typeface="Arial" pitchFamily="34" charset="0"/>
            </a:endParaRPr>
          </a:p>
          <a:p>
            <a:endParaRPr lang="en-US" sz="2400" dirty="0">
              <a:solidFill>
                <a:schemeClr val="accent2"/>
              </a:solidFill>
              <a:cs typeface="Arial" pitchFamily="34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9696B05-1735-4D0E-84B0-BD184C0E2CBC}"/>
              </a:ext>
            </a:extLst>
          </p:cNvPr>
          <p:cNvCxnSpPr/>
          <p:nvPr/>
        </p:nvCxnSpPr>
        <p:spPr>
          <a:xfrm>
            <a:off x="4211960" y="2047742"/>
            <a:ext cx="2736304" cy="0"/>
          </a:xfrm>
          <a:prstGeom prst="line">
            <a:avLst/>
          </a:prstGeom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21B4A20-6405-4DC1-910E-6AE30C065DFB}"/>
              </a:ext>
            </a:extLst>
          </p:cNvPr>
          <p:cNvSpPr txBox="1"/>
          <p:nvPr/>
        </p:nvSpPr>
        <p:spPr>
          <a:xfrm>
            <a:off x="2066326" y="2872556"/>
            <a:ext cx="52419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cs typeface="Arial" pitchFamily="34" charset="0"/>
              </a:rPr>
              <a:t>*Mortgage Payment of Median-Valued Home </a:t>
            </a:r>
          </a:p>
          <a:p>
            <a:r>
              <a:rPr lang="en-US" dirty="0">
                <a:solidFill>
                  <a:schemeClr val="accent2"/>
                </a:solidFill>
                <a:cs typeface="Arial" pitchFamily="34" charset="0"/>
              </a:rPr>
              <a:t> 30-year fixed interest rate</a:t>
            </a:r>
          </a:p>
          <a:p>
            <a:r>
              <a:rPr lang="en-US" dirty="0">
                <a:solidFill>
                  <a:schemeClr val="accent2"/>
                </a:solidFill>
                <a:cs typeface="Arial" pitchFamily="34" charset="0"/>
              </a:rPr>
              <a:t> Monthly Median Household Income</a:t>
            </a:r>
          </a:p>
        </p:txBody>
      </p:sp>
    </p:spTree>
    <p:extLst>
      <p:ext uri="{BB962C8B-B14F-4D97-AF65-F5344CB8AC3E}">
        <p14:creationId xmlns:p14="http://schemas.microsoft.com/office/powerpoint/2010/main" val="7562051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9"/>
          <p:cNvSpPr/>
          <p:nvPr/>
        </p:nvSpPr>
        <p:spPr>
          <a:xfrm>
            <a:off x="1998762" y="1131590"/>
            <a:ext cx="1818687" cy="1815734"/>
          </a:xfrm>
          <a:custGeom>
            <a:avLst/>
            <a:gdLst/>
            <a:ahLst/>
            <a:cxnLst/>
            <a:rect l="l" t="t" r="r" b="b"/>
            <a:pathLst>
              <a:path w="4389742" h="4382614">
                <a:moveTo>
                  <a:pt x="2202886" y="873603"/>
                </a:moveTo>
                <a:lnTo>
                  <a:pt x="3622682" y="2293399"/>
                </a:lnTo>
                <a:lnTo>
                  <a:pt x="3622683" y="2293399"/>
                </a:lnTo>
                <a:lnTo>
                  <a:pt x="3622683" y="4382614"/>
                </a:lnTo>
                <a:lnTo>
                  <a:pt x="3168352" y="4382614"/>
                </a:lnTo>
                <a:lnTo>
                  <a:pt x="2740028" y="4382614"/>
                </a:lnTo>
                <a:lnTo>
                  <a:pt x="1665743" y="4382614"/>
                </a:lnTo>
                <a:lnTo>
                  <a:pt x="1224136" y="4382614"/>
                </a:lnTo>
                <a:lnTo>
                  <a:pt x="783088" y="4382614"/>
                </a:lnTo>
                <a:lnTo>
                  <a:pt x="783088" y="2293399"/>
                </a:lnTo>
                <a:lnTo>
                  <a:pt x="783091" y="2293399"/>
                </a:lnTo>
                <a:close/>
                <a:moveTo>
                  <a:pt x="693498" y="166833"/>
                </a:moveTo>
                <a:lnTo>
                  <a:pt x="1280999" y="166833"/>
                </a:lnTo>
                <a:lnTo>
                  <a:pt x="1280999" y="737771"/>
                </a:lnTo>
                <a:lnTo>
                  <a:pt x="693498" y="1325273"/>
                </a:lnTo>
                <a:close/>
                <a:moveTo>
                  <a:pt x="2202888" y="9653"/>
                </a:moveTo>
                <a:lnTo>
                  <a:pt x="4389742" y="2293396"/>
                </a:lnTo>
                <a:lnTo>
                  <a:pt x="3944039" y="2293396"/>
                </a:lnTo>
                <a:lnTo>
                  <a:pt x="2202888" y="475103"/>
                </a:lnTo>
                <a:close/>
                <a:moveTo>
                  <a:pt x="2202886" y="0"/>
                </a:moveTo>
                <a:lnTo>
                  <a:pt x="2202886" y="465450"/>
                </a:lnTo>
                <a:lnTo>
                  <a:pt x="448970" y="2283744"/>
                </a:lnTo>
                <a:lnTo>
                  <a:pt x="0" y="2283744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87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635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2389480" y="2116582"/>
            <a:ext cx="1037249" cy="76963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Rectangle 9"/>
          <p:cNvSpPr/>
          <p:nvPr/>
        </p:nvSpPr>
        <p:spPr>
          <a:xfrm>
            <a:off x="4362326" y="1109311"/>
            <a:ext cx="2194871" cy="2191307"/>
          </a:xfrm>
          <a:custGeom>
            <a:avLst/>
            <a:gdLst/>
            <a:ahLst/>
            <a:cxnLst/>
            <a:rect l="l" t="t" r="r" b="b"/>
            <a:pathLst>
              <a:path w="4389742" h="4382614">
                <a:moveTo>
                  <a:pt x="2202886" y="873603"/>
                </a:moveTo>
                <a:lnTo>
                  <a:pt x="3622682" y="2293399"/>
                </a:lnTo>
                <a:lnTo>
                  <a:pt x="3622683" y="2293399"/>
                </a:lnTo>
                <a:lnTo>
                  <a:pt x="3622683" y="4382614"/>
                </a:lnTo>
                <a:lnTo>
                  <a:pt x="3168352" y="4382614"/>
                </a:lnTo>
                <a:lnTo>
                  <a:pt x="2740028" y="4382614"/>
                </a:lnTo>
                <a:lnTo>
                  <a:pt x="1665743" y="4382614"/>
                </a:lnTo>
                <a:lnTo>
                  <a:pt x="1224136" y="4382614"/>
                </a:lnTo>
                <a:lnTo>
                  <a:pt x="783088" y="4382614"/>
                </a:lnTo>
                <a:lnTo>
                  <a:pt x="783088" y="2293399"/>
                </a:lnTo>
                <a:lnTo>
                  <a:pt x="783091" y="2293399"/>
                </a:lnTo>
                <a:close/>
                <a:moveTo>
                  <a:pt x="693498" y="166833"/>
                </a:moveTo>
                <a:lnTo>
                  <a:pt x="1280999" y="166833"/>
                </a:lnTo>
                <a:lnTo>
                  <a:pt x="1280999" y="737771"/>
                </a:lnTo>
                <a:lnTo>
                  <a:pt x="693498" y="1325273"/>
                </a:lnTo>
                <a:close/>
                <a:moveTo>
                  <a:pt x="2202888" y="9653"/>
                </a:moveTo>
                <a:lnTo>
                  <a:pt x="4389742" y="2293396"/>
                </a:lnTo>
                <a:lnTo>
                  <a:pt x="3944039" y="2293396"/>
                </a:lnTo>
                <a:lnTo>
                  <a:pt x="2202888" y="475103"/>
                </a:lnTo>
                <a:close/>
                <a:moveTo>
                  <a:pt x="2202886" y="0"/>
                </a:moveTo>
                <a:lnTo>
                  <a:pt x="2202886" y="465450"/>
                </a:lnTo>
                <a:lnTo>
                  <a:pt x="448970" y="2283744"/>
                </a:lnTo>
                <a:lnTo>
                  <a:pt x="0" y="2283744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87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635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/>
              <a:t>Comparing Affordability</a:t>
            </a:r>
            <a:endParaRPr lang="ko-KR" altLang="en-US" dirty="0"/>
          </a:p>
        </p:txBody>
      </p:sp>
      <p:sp>
        <p:nvSpPr>
          <p:cNvPr id="10" name="Rectangle 9"/>
          <p:cNvSpPr/>
          <p:nvPr/>
        </p:nvSpPr>
        <p:spPr>
          <a:xfrm>
            <a:off x="3066924" y="2332243"/>
            <a:ext cx="2349504" cy="2345689"/>
          </a:xfrm>
          <a:custGeom>
            <a:avLst/>
            <a:gdLst/>
            <a:ahLst/>
            <a:cxnLst/>
            <a:rect l="l" t="t" r="r" b="b"/>
            <a:pathLst>
              <a:path w="4389742" h="4382614">
                <a:moveTo>
                  <a:pt x="2202886" y="873603"/>
                </a:moveTo>
                <a:lnTo>
                  <a:pt x="3622682" y="2293399"/>
                </a:lnTo>
                <a:lnTo>
                  <a:pt x="3622683" y="2293399"/>
                </a:lnTo>
                <a:lnTo>
                  <a:pt x="3622683" y="4382614"/>
                </a:lnTo>
                <a:lnTo>
                  <a:pt x="3168352" y="4382614"/>
                </a:lnTo>
                <a:lnTo>
                  <a:pt x="2740028" y="4382614"/>
                </a:lnTo>
                <a:lnTo>
                  <a:pt x="1665743" y="4382614"/>
                </a:lnTo>
                <a:lnTo>
                  <a:pt x="1224136" y="4382614"/>
                </a:lnTo>
                <a:lnTo>
                  <a:pt x="783088" y="4382614"/>
                </a:lnTo>
                <a:lnTo>
                  <a:pt x="783088" y="2293399"/>
                </a:lnTo>
                <a:lnTo>
                  <a:pt x="783091" y="2293399"/>
                </a:lnTo>
                <a:close/>
                <a:moveTo>
                  <a:pt x="693498" y="166833"/>
                </a:moveTo>
                <a:lnTo>
                  <a:pt x="1280999" y="166833"/>
                </a:lnTo>
                <a:lnTo>
                  <a:pt x="1280999" y="737771"/>
                </a:lnTo>
                <a:lnTo>
                  <a:pt x="693498" y="1325273"/>
                </a:lnTo>
                <a:close/>
                <a:moveTo>
                  <a:pt x="2202888" y="9653"/>
                </a:moveTo>
                <a:lnTo>
                  <a:pt x="4389742" y="2293396"/>
                </a:lnTo>
                <a:lnTo>
                  <a:pt x="3944039" y="2293396"/>
                </a:lnTo>
                <a:lnTo>
                  <a:pt x="2202888" y="475103"/>
                </a:lnTo>
                <a:close/>
                <a:moveTo>
                  <a:pt x="2202886" y="0"/>
                </a:moveTo>
                <a:lnTo>
                  <a:pt x="2202886" y="465450"/>
                </a:lnTo>
                <a:lnTo>
                  <a:pt x="448970" y="2283744"/>
                </a:lnTo>
                <a:lnTo>
                  <a:pt x="0" y="2283744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87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635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1" name="Rectangle 9"/>
          <p:cNvSpPr/>
          <p:nvPr/>
        </p:nvSpPr>
        <p:spPr>
          <a:xfrm>
            <a:off x="5244376" y="3784357"/>
            <a:ext cx="1008112" cy="1006475"/>
          </a:xfrm>
          <a:custGeom>
            <a:avLst/>
            <a:gdLst/>
            <a:ahLst/>
            <a:cxnLst/>
            <a:rect l="l" t="t" r="r" b="b"/>
            <a:pathLst>
              <a:path w="1008112" h="1006475">
                <a:moveTo>
                  <a:pt x="543272" y="753885"/>
                </a:moveTo>
                <a:lnTo>
                  <a:pt x="543272" y="897901"/>
                </a:lnTo>
                <a:lnTo>
                  <a:pt x="687288" y="897901"/>
                </a:lnTo>
                <a:lnTo>
                  <a:pt x="687288" y="753885"/>
                </a:lnTo>
                <a:close/>
                <a:moveTo>
                  <a:pt x="320824" y="753885"/>
                </a:moveTo>
                <a:lnTo>
                  <a:pt x="320824" y="897901"/>
                </a:lnTo>
                <a:lnTo>
                  <a:pt x="464840" y="897901"/>
                </a:lnTo>
                <a:lnTo>
                  <a:pt x="464840" y="753885"/>
                </a:lnTo>
                <a:close/>
                <a:moveTo>
                  <a:pt x="543272" y="537861"/>
                </a:moveTo>
                <a:lnTo>
                  <a:pt x="543272" y="681877"/>
                </a:lnTo>
                <a:lnTo>
                  <a:pt x="687288" y="681877"/>
                </a:lnTo>
                <a:lnTo>
                  <a:pt x="687288" y="537861"/>
                </a:lnTo>
                <a:close/>
                <a:moveTo>
                  <a:pt x="320824" y="537861"/>
                </a:moveTo>
                <a:lnTo>
                  <a:pt x="320824" y="681877"/>
                </a:lnTo>
                <a:lnTo>
                  <a:pt x="464840" y="681877"/>
                </a:lnTo>
                <a:lnTo>
                  <a:pt x="464840" y="537861"/>
                </a:lnTo>
                <a:close/>
                <a:moveTo>
                  <a:pt x="505897" y="200625"/>
                </a:moveTo>
                <a:lnTo>
                  <a:pt x="831956" y="526683"/>
                </a:lnTo>
                <a:lnTo>
                  <a:pt x="831956" y="1006475"/>
                </a:lnTo>
                <a:lnTo>
                  <a:pt x="727618" y="1006475"/>
                </a:lnTo>
                <a:lnTo>
                  <a:pt x="629252" y="1006475"/>
                </a:lnTo>
                <a:lnTo>
                  <a:pt x="382541" y="1006475"/>
                </a:lnTo>
                <a:lnTo>
                  <a:pt x="281125" y="1006475"/>
                </a:lnTo>
                <a:lnTo>
                  <a:pt x="179838" y="1006475"/>
                </a:lnTo>
                <a:lnTo>
                  <a:pt x="179838" y="526683"/>
                </a:lnTo>
                <a:lnTo>
                  <a:pt x="179838" y="526683"/>
                </a:lnTo>
                <a:close/>
                <a:moveTo>
                  <a:pt x="159263" y="38314"/>
                </a:moveTo>
                <a:lnTo>
                  <a:pt x="294184" y="38314"/>
                </a:lnTo>
                <a:lnTo>
                  <a:pt x="294184" y="169431"/>
                </a:lnTo>
                <a:lnTo>
                  <a:pt x="159263" y="304351"/>
                </a:lnTo>
                <a:close/>
                <a:moveTo>
                  <a:pt x="505897" y="2217"/>
                </a:moveTo>
                <a:lnTo>
                  <a:pt x="1008112" y="526683"/>
                </a:lnTo>
                <a:lnTo>
                  <a:pt x="905756" y="526683"/>
                </a:lnTo>
                <a:lnTo>
                  <a:pt x="505897" y="109108"/>
                </a:lnTo>
                <a:close/>
                <a:moveTo>
                  <a:pt x="505897" y="0"/>
                </a:moveTo>
                <a:lnTo>
                  <a:pt x="505897" y="106892"/>
                </a:lnTo>
                <a:lnTo>
                  <a:pt x="103107" y="524466"/>
                </a:lnTo>
                <a:lnTo>
                  <a:pt x="0" y="524466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87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635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Rectangle 9"/>
          <p:cNvSpPr/>
          <p:nvPr/>
        </p:nvSpPr>
        <p:spPr>
          <a:xfrm>
            <a:off x="6229543" y="2354225"/>
            <a:ext cx="2016224" cy="2012951"/>
          </a:xfrm>
          <a:custGeom>
            <a:avLst/>
            <a:gdLst/>
            <a:ahLst/>
            <a:cxnLst/>
            <a:rect l="l" t="t" r="r" b="b"/>
            <a:pathLst>
              <a:path w="4389742" h="4382614">
                <a:moveTo>
                  <a:pt x="2202886" y="873603"/>
                </a:moveTo>
                <a:lnTo>
                  <a:pt x="3622682" y="2293399"/>
                </a:lnTo>
                <a:lnTo>
                  <a:pt x="3622683" y="2293399"/>
                </a:lnTo>
                <a:lnTo>
                  <a:pt x="3622683" y="4382614"/>
                </a:lnTo>
                <a:lnTo>
                  <a:pt x="3168352" y="4382614"/>
                </a:lnTo>
                <a:lnTo>
                  <a:pt x="2740028" y="4382614"/>
                </a:lnTo>
                <a:lnTo>
                  <a:pt x="1665743" y="4382614"/>
                </a:lnTo>
                <a:lnTo>
                  <a:pt x="1224136" y="4382614"/>
                </a:lnTo>
                <a:lnTo>
                  <a:pt x="783088" y="4382614"/>
                </a:lnTo>
                <a:lnTo>
                  <a:pt x="783088" y="2293399"/>
                </a:lnTo>
                <a:lnTo>
                  <a:pt x="783091" y="2293399"/>
                </a:lnTo>
                <a:close/>
                <a:moveTo>
                  <a:pt x="693498" y="166833"/>
                </a:moveTo>
                <a:lnTo>
                  <a:pt x="1280999" y="166833"/>
                </a:lnTo>
                <a:lnTo>
                  <a:pt x="1280999" y="737771"/>
                </a:lnTo>
                <a:lnTo>
                  <a:pt x="693498" y="1325273"/>
                </a:lnTo>
                <a:close/>
                <a:moveTo>
                  <a:pt x="2202888" y="9653"/>
                </a:moveTo>
                <a:lnTo>
                  <a:pt x="4389742" y="2293396"/>
                </a:lnTo>
                <a:lnTo>
                  <a:pt x="3944039" y="2293396"/>
                </a:lnTo>
                <a:lnTo>
                  <a:pt x="2202888" y="475103"/>
                </a:lnTo>
                <a:close/>
                <a:moveTo>
                  <a:pt x="2202886" y="0"/>
                </a:moveTo>
                <a:lnTo>
                  <a:pt x="2202886" y="465450"/>
                </a:lnTo>
                <a:lnTo>
                  <a:pt x="448970" y="2283744"/>
                </a:lnTo>
                <a:lnTo>
                  <a:pt x="0" y="2283744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87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635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Rectangle 9"/>
          <p:cNvSpPr/>
          <p:nvPr/>
        </p:nvSpPr>
        <p:spPr>
          <a:xfrm>
            <a:off x="2814896" y="3635986"/>
            <a:ext cx="504055" cy="503237"/>
          </a:xfrm>
          <a:custGeom>
            <a:avLst/>
            <a:gdLst/>
            <a:ahLst/>
            <a:cxnLst/>
            <a:rect l="l" t="t" r="r" b="b"/>
            <a:pathLst>
              <a:path w="504055" h="503237">
                <a:moveTo>
                  <a:pt x="171145" y="258032"/>
                </a:moveTo>
                <a:lnTo>
                  <a:pt x="171145" y="419796"/>
                </a:lnTo>
                <a:lnTo>
                  <a:pt x="332909" y="419796"/>
                </a:lnTo>
                <a:lnTo>
                  <a:pt x="332909" y="258032"/>
                </a:lnTo>
                <a:close/>
                <a:moveTo>
                  <a:pt x="252948" y="100312"/>
                </a:moveTo>
                <a:lnTo>
                  <a:pt x="415977" y="263341"/>
                </a:lnTo>
                <a:lnTo>
                  <a:pt x="415977" y="263341"/>
                </a:lnTo>
                <a:lnTo>
                  <a:pt x="415977" y="503237"/>
                </a:lnTo>
                <a:lnTo>
                  <a:pt x="363808" y="503237"/>
                </a:lnTo>
                <a:lnTo>
                  <a:pt x="314626" y="503237"/>
                </a:lnTo>
                <a:lnTo>
                  <a:pt x="191270" y="503237"/>
                </a:lnTo>
                <a:lnTo>
                  <a:pt x="140562" y="503237"/>
                </a:lnTo>
                <a:lnTo>
                  <a:pt x="89919" y="503237"/>
                </a:lnTo>
                <a:lnTo>
                  <a:pt x="89919" y="263341"/>
                </a:lnTo>
                <a:lnTo>
                  <a:pt x="89919" y="263341"/>
                </a:lnTo>
                <a:close/>
                <a:moveTo>
                  <a:pt x="79631" y="19157"/>
                </a:moveTo>
                <a:lnTo>
                  <a:pt x="147092" y="19157"/>
                </a:lnTo>
                <a:lnTo>
                  <a:pt x="147092" y="84715"/>
                </a:lnTo>
                <a:lnTo>
                  <a:pt x="79631" y="152176"/>
                </a:lnTo>
                <a:close/>
                <a:moveTo>
                  <a:pt x="252948" y="1109"/>
                </a:moveTo>
                <a:lnTo>
                  <a:pt x="504055" y="263341"/>
                </a:lnTo>
                <a:lnTo>
                  <a:pt x="452877" y="263341"/>
                </a:lnTo>
                <a:lnTo>
                  <a:pt x="252948" y="54554"/>
                </a:lnTo>
                <a:close/>
                <a:moveTo>
                  <a:pt x="252948" y="0"/>
                </a:moveTo>
                <a:lnTo>
                  <a:pt x="252948" y="53446"/>
                </a:lnTo>
                <a:lnTo>
                  <a:pt x="51553" y="262233"/>
                </a:lnTo>
                <a:lnTo>
                  <a:pt x="0" y="262233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87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635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Rectangle 9"/>
          <p:cNvSpPr/>
          <p:nvPr/>
        </p:nvSpPr>
        <p:spPr>
          <a:xfrm>
            <a:off x="3982864" y="1845509"/>
            <a:ext cx="360040" cy="359455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87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635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8" name="Rectangle 9"/>
          <p:cNvSpPr/>
          <p:nvPr/>
        </p:nvSpPr>
        <p:spPr>
          <a:xfrm>
            <a:off x="6262115" y="4318477"/>
            <a:ext cx="360040" cy="359455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87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635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Rectangle 9"/>
          <p:cNvSpPr/>
          <p:nvPr/>
        </p:nvSpPr>
        <p:spPr>
          <a:xfrm>
            <a:off x="713899" y="2306194"/>
            <a:ext cx="2194871" cy="2191307"/>
          </a:xfrm>
          <a:custGeom>
            <a:avLst/>
            <a:gdLst/>
            <a:ahLst/>
            <a:cxnLst/>
            <a:rect l="l" t="t" r="r" b="b"/>
            <a:pathLst>
              <a:path w="4389742" h="4382614">
                <a:moveTo>
                  <a:pt x="2202886" y="873603"/>
                </a:moveTo>
                <a:lnTo>
                  <a:pt x="3622682" y="2293399"/>
                </a:lnTo>
                <a:lnTo>
                  <a:pt x="3622683" y="2293399"/>
                </a:lnTo>
                <a:lnTo>
                  <a:pt x="3622683" y="4382614"/>
                </a:lnTo>
                <a:lnTo>
                  <a:pt x="3168352" y="4382614"/>
                </a:lnTo>
                <a:lnTo>
                  <a:pt x="2740028" y="4382614"/>
                </a:lnTo>
                <a:lnTo>
                  <a:pt x="1665743" y="4382614"/>
                </a:lnTo>
                <a:lnTo>
                  <a:pt x="1224136" y="4382614"/>
                </a:lnTo>
                <a:lnTo>
                  <a:pt x="783088" y="4382614"/>
                </a:lnTo>
                <a:lnTo>
                  <a:pt x="783088" y="2293399"/>
                </a:lnTo>
                <a:lnTo>
                  <a:pt x="783091" y="2293399"/>
                </a:lnTo>
                <a:close/>
                <a:moveTo>
                  <a:pt x="693498" y="166833"/>
                </a:moveTo>
                <a:lnTo>
                  <a:pt x="1280999" y="166833"/>
                </a:lnTo>
                <a:lnTo>
                  <a:pt x="1280999" y="737771"/>
                </a:lnTo>
                <a:lnTo>
                  <a:pt x="693498" y="1325273"/>
                </a:lnTo>
                <a:close/>
                <a:moveTo>
                  <a:pt x="2202888" y="9653"/>
                </a:moveTo>
                <a:lnTo>
                  <a:pt x="4389742" y="2293396"/>
                </a:lnTo>
                <a:lnTo>
                  <a:pt x="3944039" y="2293396"/>
                </a:lnTo>
                <a:lnTo>
                  <a:pt x="2202888" y="475103"/>
                </a:lnTo>
                <a:close/>
                <a:moveTo>
                  <a:pt x="2202886" y="0"/>
                </a:moveTo>
                <a:lnTo>
                  <a:pt x="2202886" y="465450"/>
                </a:lnTo>
                <a:lnTo>
                  <a:pt x="448970" y="2283744"/>
                </a:lnTo>
                <a:lnTo>
                  <a:pt x="0" y="2283744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87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635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0" name="Rectangle 9"/>
          <p:cNvSpPr/>
          <p:nvPr/>
        </p:nvSpPr>
        <p:spPr>
          <a:xfrm>
            <a:off x="8028384" y="2571750"/>
            <a:ext cx="360040" cy="359455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87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635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1" name="Rectangle 9"/>
          <p:cNvSpPr/>
          <p:nvPr/>
        </p:nvSpPr>
        <p:spPr>
          <a:xfrm>
            <a:off x="533879" y="3871087"/>
            <a:ext cx="360040" cy="359455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87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635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3578833" y="3604654"/>
            <a:ext cx="1325686" cy="10054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" name="Rectangle 23"/>
          <p:cNvSpPr/>
          <p:nvPr/>
        </p:nvSpPr>
        <p:spPr>
          <a:xfrm>
            <a:off x="6671614" y="3411372"/>
            <a:ext cx="1139789" cy="88757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25" name="Group 24"/>
          <p:cNvGrpSpPr/>
          <p:nvPr/>
        </p:nvGrpSpPr>
        <p:grpSpPr>
          <a:xfrm>
            <a:off x="3558556" y="3676991"/>
            <a:ext cx="1369776" cy="584775"/>
            <a:chOff x="803640" y="3362835"/>
            <a:chExt cx="2059657" cy="584775"/>
          </a:xfrm>
        </p:grpSpPr>
        <p:sp>
          <p:nvSpPr>
            <p:cNvPr id="26" name="TextBox 25"/>
            <p:cNvSpPr txBox="1"/>
            <p:nvPr/>
          </p:nvSpPr>
          <p:spPr>
            <a:xfrm>
              <a:off x="803640" y="3579862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   </a:t>
              </a:r>
              <a:endParaRPr lang="ko-KR" altLang="en-US" sz="12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803640" y="3362835"/>
              <a:ext cx="205965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Education Attained</a:t>
              </a:r>
              <a:endParaRPr lang="ko-KR" altLang="en-US" sz="16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4774873" y="2353878"/>
            <a:ext cx="1369776" cy="830997"/>
            <a:chOff x="803640" y="3362835"/>
            <a:chExt cx="2059657" cy="830997"/>
          </a:xfrm>
        </p:grpSpPr>
        <p:sp>
          <p:nvSpPr>
            <p:cNvPr id="29" name="TextBox 28"/>
            <p:cNvSpPr txBox="1"/>
            <p:nvPr/>
          </p:nvSpPr>
          <p:spPr>
            <a:xfrm>
              <a:off x="803640" y="3579862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accent5"/>
                  </a:solidFill>
                  <a:latin typeface="Arial" pitchFamily="34" charset="0"/>
                  <a:cs typeface="Arial" pitchFamily="34" charset="0"/>
                </a:rPr>
                <a:t>   </a:t>
              </a:r>
              <a:endParaRPr lang="ko-KR" altLang="en-US" sz="1200" dirty="0">
                <a:solidFill>
                  <a:schemeClr val="accent5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803640" y="3362835"/>
              <a:ext cx="205965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accent5"/>
                  </a:solidFill>
                  <a:latin typeface="Arial" pitchFamily="34" charset="0"/>
                  <a:cs typeface="Arial" pitchFamily="34" charset="0"/>
                </a:rPr>
                <a:t>Current City “Hotness” Score</a:t>
              </a:r>
              <a:endParaRPr lang="ko-KR" altLang="en-US" sz="1600" b="1" dirty="0">
                <a:solidFill>
                  <a:schemeClr val="accent5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6552767" y="3425340"/>
            <a:ext cx="1369776" cy="738664"/>
            <a:chOff x="803640" y="3362835"/>
            <a:chExt cx="2059657" cy="738664"/>
          </a:xfrm>
        </p:grpSpPr>
        <p:sp>
          <p:nvSpPr>
            <p:cNvPr id="32" name="TextBox 31"/>
            <p:cNvSpPr txBox="1"/>
            <p:nvPr/>
          </p:nvSpPr>
          <p:spPr>
            <a:xfrm>
              <a:off x="803640" y="3579862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12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803640" y="3362835"/>
              <a:ext cx="205965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Homebuyers</a:t>
              </a:r>
            </a:p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vs.</a:t>
              </a:r>
            </a:p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Renters</a:t>
              </a:r>
              <a:endParaRPr lang="ko-KR" altLang="en-US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1098048" y="3631594"/>
            <a:ext cx="1514148" cy="575543"/>
            <a:chOff x="760939" y="3447518"/>
            <a:chExt cx="2276741" cy="575543"/>
          </a:xfrm>
        </p:grpSpPr>
        <p:sp>
          <p:nvSpPr>
            <p:cNvPr id="35" name="TextBox 34"/>
            <p:cNvSpPr txBox="1"/>
            <p:nvPr/>
          </p:nvSpPr>
          <p:spPr>
            <a:xfrm>
              <a:off x="791561" y="3588863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1200" dirty="0">
                <a:solidFill>
                  <a:schemeClr val="accent3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760939" y="3447518"/>
              <a:ext cx="2276741" cy="5755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accent3"/>
                  </a:solidFill>
                  <a:latin typeface="Arial" pitchFamily="34" charset="0"/>
                  <a:cs typeface="Arial" pitchFamily="34" charset="0"/>
                </a:rPr>
                <a:t>Unemployment</a:t>
              </a:r>
            </a:p>
            <a:p>
              <a:pPr algn="ctr"/>
              <a:r>
                <a:rPr lang="en-US" altLang="ko-KR" sz="1400" b="1" dirty="0">
                  <a:solidFill>
                    <a:schemeClr val="accent3"/>
                  </a:solidFill>
                  <a:latin typeface="Arial" pitchFamily="34" charset="0"/>
                  <a:cs typeface="Arial" pitchFamily="34" charset="0"/>
                </a:rPr>
                <a:t>Rate</a:t>
              </a:r>
              <a:endParaRPr lang="ko-KR" altLang="en-US" sz="1400" b="1" dirty="0">
                <a:solidFill>
                  <a:schemeClr val="accent3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2325108" y="2160880"/>
            <a:ext cx="1176520" cy="646331"/>
            <a:chOff x="803640" y="3362835"/>
            <a:chExt cx="2059657" cy="646331"/>
          </a:xfrm>
        </p:grpSpPr>
        <p:sp>
          <p:nvSpPr>
            <p:cNvPr id="38" name="TextBox 37"/>
            <p:cNvSpPr txBox="1"/>
            <p:nvPr/>
          </p:nvSpPr>
          <p:spPr>
            <a:xfrm>
              <a:off x="803640" y="3579862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12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803640" y="3362835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Median Income</a:t>
              </a:r>
              <a:endParaRPr lang="ko-KR" altLang="en-US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45" name="Rectangle 9"/>
          <p:cNvSpPr/>
          <p:nvPr/>
        </p:nvSpPr>
        <p:spPr>
          <a:xfrm>
            <a:off x="6612528" y="1794634"/>
            <a:ext cx="371740" cy="371136"/>
          </a:xfrm>
          <a:custGeom>
            <a:avLst/>
            <a:gdLst/>
            <a:ahLst/>
            <a:cxnLst/>
            <a:rect l="l" t="t" r="r" b="b"/>
            <a:pathLst>
              <a:path w="1008112" h="1006475">
                <a:moveTo>
                  <a:pt x="543272" y="753885"/>
                </a:moveTo>
                <a:lnTo>
                  <a:pt x="543272" y="897901"/>
                </a:lnTo>
                <a:lnTo>
                  <a:pt x="687288" y="897901"/>
                </a:lnTo>
                <a:lnTo>
                  <a:pt x="687288" y="753885"/>
                </a:lnTo>
                <a:close/>
                <a:moveTo>
                  <a:pt x="320824" y="753885"/>
                </a:moveTo>
                <a:lnTo>
                  <a:pt x="320824" y="897901"/>
                </a:lnTo>
                <a:lnTo>
                  <a:pt x="464840" y="897901"/>
                </a:lnTo>
                <a:lnTo>
                  <a:pt x="464840" y="753885"/>
                </a:lnTo>
                <a:close/>
                <a:moveTo>
                  <a:pt x="543272" y="537861"/>
                </a:moveTo>
                <a:lnTo>
                  <a:pt x="543272" y="681877"/>
                </a:lnTo>
                <a:lnTo>
                  <a:pt x="687288" y="681877"/>
                </a:lnTo>
                <a:lnTo>
                  <a:pt x="687288" y="537861"/>
                </a:lnTo>
                <a:close/>
                <a:moveTo>
                  <a:pt x="320824" y="537861"/>
                </a:moveTo>
                <a:lnTo>
                  <a:pt x="320824" y="681877"/>
                </a:lnTo>
                <a:lnTo>
                  <a:pt x="464840" y="681877"/>
                </a:lnTo>
                <a:lnTo>
                  <a:pt x="464840" y="537861"/>
                </a:lnTo>
                <a:close/>
                <a:moveTo>
                  <a:pt x="505897" y="200625"/>
                </a:moveTo>
                <a:lnTo>
                  <a:pt x="831956" y="526683"/>
                </a:lnTo>
                <a:lnTo>
                  <a:pt x="831956" y="1006475"/>
                </a:lnTo>
                <a:lnTo>
                  <a:pt x="727618" y="1006475"/>
                </a:lnTo>
                <a:lnTo>
                  <a:pt x="629252" y="1006475"/>
                </a:lnTo>
                <a:lnTo>
                  <a:pt x="382541" y="1006475"/>
                </a:lnTo>
                <a:lnTo>
                  <a:pt x="281125" y="1006475"/>
                </a:lnTo>
                <a:lnTo>
                  <a:pt x="179838" y="1006475"/>
                </a:lnTo>
                <a:lnTo>
                  <a:pt x="179838" y="526683"/>
                </a:lnTo>
                <a:lnTo>
                  <a:pt x="179838" y="526683"/>
                </a:lnTo>
                <a:close/>
                <a:moveTo>
                  <a:pt x="159263" y="38314"/>
                </a:moveTo>
                <a:lnTo>
                  <a:pt x="294184" y="38314"/>
                </a:lnTo>
                <a:lnTo>
                  <a:pt x="294184" y="169431"/>
                </a:lnTo>
                <a:lnTo>
                  <a:pt x="159263" y="304351"/>
                </a:lnTo>
                <a:close/>
                <a:moveTo>
                  <a:pt x="505897" y="2217"/>
                </a:moveTo>
                <a:lnTo>
                  <a:pt x="1008112" y="526683"/>
                </a:lnTo>
                <a:lnTo>
                  <a:pt x="905756" y="526683"/>
                </a:lnTo>
                <a:lnTo>
                  <a:pt x="505897" y="109108"/>
                </a:lnTo>
                <a:close/>
                <a:moveTo>
                  <a:pt x="505897" y="0"/>
                </a:moveTo>
                <a:lnTo>
                  <a:pt x="505897" y="106892"/>
                </a:lnTo>
                <a:lnTo>
                  <a:pt x="103107" y="524466"/>
                </a:lnTo>
                <a:lnTo>
                  <a:pt x="0" y="524466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87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635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9" name="Rectangle 9"/>
          <p:cNvSpPr/>
          <p:nvPr/>
        </p:nvSpPr>
        <p:spPr>
          <a:xfrm>
            <a:off x="1354739" y="1529763"/>
            <a:ext cx="496279" cy="495473"/>
          </a:xfrm>
          <a:custGeom>
            <a:avLst/>
            <a:gdLst/>
            <a:ahLst/>
            <a:cxnLst/>
            <a:rect l="l" t="t" r="r" b="b"/>
            <a:pathLst>
              <a:path w="1008112" h="1006475">
                <a:moveTo>
                  <a:pt x="543272" y="753885"/>
                </a:moveTo>
                <a:lnTo>
                  <a:pt x="543272" y="897901"/>
                </a:lnTo>
                <a:lnTo>
                  <a:pt x="687288" y="897901"/>
                </a:lnTo>
                <a:lnTo>
                  <a:pt x="687288" y="753885"/>
                </a:lnTo>
                <a:close/>
                <a:moveTo>
                  <a:pt x="320824" y="753885"/>
                </a:moveTo>
                <a:lnTo>
                  <a:pt x="320824" y="897901"/>
                </a:lnTo>
                <a:lnTo>
                  <a:pt x="464840" y="897901"/>
                </a:lnTo>
                <a:lnTo>
                  <a:pt x="464840" y="753885"/>
                </a:lnTo>
                <a:close/>
                <a:moveTo>
                  <a:pt x="543272" y="537861"/>
                </a:moveTo>
                <a:lnTo>
                  <a:pt x="543272" y="681877"/>
                </a:lnTo>
                <a:lnTo>
                  <a:pt x="687288" y="681877"/>
                </a:lnTo>
                <a:lnTo>
                  <a:pt x="687288" y="537861"/>
                </a:lnTo>
                <a:close/>
                <a:moveTo>
                  <a:pt x="320824" y="537861"/>
                </a:moveTo>
                <a:lnTo>
                  <a:pt x="320824" y="681877"/>
                </a:lnTo>
                <a:lnTo>
                  <a:pt x="464840" y="681877"/>
                </a:lnTo>
                <a:lnTo>
                  <a:pt x="464840" y="537861"/>
                </a:lnTo>
                <a:close/>
                <a:moveTo>
                  <a:pt x="505897" y="200625"/>
                </a:moveTo>
                <a:lnTo>
                  <a:pt x="831956" y="526683"/>
                </a:lnTo>
                <a:lnTo>
                  <a:pt x="831956" y="1006475"/>
                </a:lnTo>
                <a:lnTo>
                  <a:pt x="727618" y="1006475"/>
                </a:lnTo>
                <a:lnTo>
                  <a:pt x="629252" y="1006475"/>
                </a:lnTo>
                <a:lnTo>
                  <a:pt x="382541" y="1006475"/>
                </a:lnTo>
                <a:lnTo>
                  <a:pt x="281125" y="1006475"/>
                </a:lnTo>
                <a:lnTo>
                  <a:pt x="179838" y="1006475"/>
                </a:lnTo>
                <a:lnTo>
                  <a:pt x="179838" y="526683"/>
                </a:lnTo>
                <a:lnTo>
                  <a:pt x="179838" y="526683"/>
                </a:lnTo>
                <a:close/>
                <a:moveTo>
                  <a:pt x="159263" y="38314"/>
                </a:moveTo>
                <a:lnTo>
                  <a:pt x="294184" y="38314"/>
                </a:lnTo>
                <a:lnTo>
                  <a:pt x="294184" y="169431"/>
                </a:lnTo>
                <a:lnTo>
                  <a:pt x="159263" y="304351"/>
                </a:lnTo>
                <a:close/>
                <a:moveTo>
                  <a:pt x="505897" y="2217"/>
                </a:moveTo>
                <a:lnTo>
                  <a:pt x="1008112" y="526683"/>
                </a:lnTo>
                <a:lnTo>
                  <a:pt x="905756" y="526683"/>
                </a:lnTo>
                <a:lnTo>
                  <a:pt x="505897" y="109108"/>
                </a:lnTo>
                <a:close/>
                <a:moveTo>
                  <a:pt x="505897" y="0"/>
                </a:moveTo>
                <a:lnTo>
                  <a:pt x="505897" y="106892"/>
                </a:lnTo>
                <a:lnTo>
                  <a:pt x="103107" y="524466"/>
                </a:lnTo>
                <a:lnTo>
                  <a:pt x="0" y="524466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87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635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0714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483518"/>
            <a:ext cx="9144000" cy="576064"/>
          </a:xfrm>
          <a:prstGeom prst="rect">
            <a:avLst/>
          </a:prstGeom>
        </p:spPr>
        <p:txBody>
          <a:bodyPr/>
          <a:lstStyle/>
          <a:p>
            <a:r>
              <a:rPr lang="en-US" altLang="ko-KR" dirty="0"/>
              <a:t>Data Sources</a:t>
            </a:r>
            <a:endParaRPr lang="ko-KR" altLang="en-US" dirty="0"/>
          </a:p>
        </p:txBody>
      </p:sp>
      <p:sp>
        <p:nvSpPr>
          <p:cNvPr id="7" name="Oval 21"/>
          <p:cNvSpPr>
            <a:spLocks noChangeAspect="1"/>
          </p:cNvSpPr>
          <p:nvPr/>
        </p:nvSpPr>
        <p:spPr>
          <a:xfrm rot="429050">
            <a:off x="3062042" y="1473941"/>
            <a:ext cx="1432492" cy="1611426"/>
          </a:xfrm>
          <a:custGeom>
            <a:avLst/>
            <a:gdLst/>
            <a:ahLst/>
            <a:cxnLst/>
            <a:rect l="l" t="t" r="r" b="b"/>
            <a:pathLst>
              <a:path w="1432492" h="1611426">
                <a:moveTo>
                  <a:pt x="929327" y="0"/>
                </a:moveTo>
                <a:lnTo>
                  <a:pt x="1210923" y="271592"/>
                </a:lnTo>
                <a:lnTo>
                  <a:pt x="1208093" y="273359"/>
                </a:lnTo>
                <a:cubicBezTo>
                  <a:pt x="1268660" y="254302"/>
                  <a:pt x="1331076" y="240852"/>
                  <a:pt x="1394827" y="233939"/>
                </a:cubicBezTo>
                <a:lnTo>
                  <a:pt x="1432492" y="534163"/>
                </a:lnTo>
                <a:cubicBezTo>
                  <a:pt x="938987" y="620510"/>
                  <a:pt x="591896" y="1071044"/>
                  <a:pt x="635525" y="1571289"/>
                </a:cubicBezTo>
                <a:lnTo>
                  <a:pt x="315603" y="1611426"/>
                </a:lnTo>
                <a:cubicBezTo>
                  <a:pt x="308860" y="1563605"/>
                  <a:pt x="305870" y="1515064"/>
                  <a:pt x="305861" y="1466136"/>
                </a:cubicBezTo>
                <a:lnTo>
                  <a:pt x="0" y="1296342"/>
                </a:lnTo>
                <a:lnTo>
                  <a:pt x="123064" y="837059"/>
                </a:lnTo>
                <a:lnTo>
                  <a:pt x="473562" y="842954"/>
                </a:lnTo>
                <a:cubicBezTo>
                  <a:pt x="521114" y="759041"/>
                  <a:pt x="578533" y="682532"/>
                  <a:pt x="643489" y="614051"/>
                </a:cubicBezTo>
                <a:lnTo>
                  <a:pt x="526093" y="251968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87000"/>
                </a:schemeClr>
              </a:gs>
              <a:gs pos="100000">
                <a:schemeClr val="bg1"/>
              </a:gs>
            </a:gsLst>
            <a:lin ang="6600000" scaled="0"/>
            <a:tileRect/>
          </a:gradFill>
          <a:ln w="635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Oval 21"/>
          <p:cNvSpPr>
            <a:spLocks noChangeAspect="1"/>
          </p:cNvSpPr>
          <p:nvPr/>
        </p:nvSpPr>
        <p:spPr>
          <a:xfrm rot="5853198">
            <a:off x="4651350" y="1496926"/>
            <a:ext cx="1432301" cy="1611426"/>
          </a:xfrm>
          <a:custGeom>
            <a:avLst/>
            <a:gdLst/>
            <a:ahLst/>
            <a:cxnLst/>
            <a:rect l="l" t="t" r="r" b="b"/>
            <a:pathLst>
              <a:path w="1432301" h="1611426">
                <a:moveTo>
                  <a:pt x="0" y="1296342"/>
                </a:moveTo>
                <a:lnTo>
                  <a:pt x="123064" y="837059"/>
                </a:lnTo>
                <a:lnTo>
                  <a:pt x="473562" y="842954"/>
                </a:lnTo>
                <a:cubicBezTo>
                  <a:pt x="521114" y="759041"/>
                  <a:pt x="578533" y="682532"/>
                  <a:pt x="643489" y="614051"/>
                </a:cubicBezTo>
                <a:lnTo>
                  <a:pt x="526093" y="251968"/>
                </a:lnTo>
                <a:lnTo>
                  <a:pt x="929327" y="0"/>
                </a:lnTo>
                <a:lnTo>
                  <a:pt x="1210923" y="271592"/>
                </a:lnTo>
                <a:lnTo>
                  <a:pt x="1208093" y="273359"/>
                </a:lnTo>
                <a:cubicBezTo>
                  <a:pt x="1268660" y="254302"/>
                  <a:pt x="1331076" y="240852"/>
                  <a:pt x="1394827" y="233939"/>
                </a:cubicBezTo>
                <a:lnTo>
                  <a:pt x="1432301" y="532636"/>
                </a:lnTo>
                <a:cubicBezTo>
                  <a:pt x="926065" y="609613"/>
                  <a:pt x="568388" y="1066948"/>
                  <a:pt x="612802" y="1574140"/>
                </a:cubicBezTo>
                <a:lnTo>
                  <a:pt x="315603" y="1611426"/>
                </a:lnTo>
                <a:cubicBezTo>
                  <a:pt x="308860" y="1563605"/>
                  <a:pt x="305870" y="1515064"/>
                  <a:pt x="305861" y="1466136"/>
                </a:cubicBezTo>
                <a:close/>
              </a:path>
            </a:pathLst>
          </a:custGeom>
          <a:gradFill flip="none" rotWithShape="1">
            <a:gsLst>
              <a:gs pos="40000">
                <a:srgbClr val="FAFAFA">
                  <a:lumMod val="87000"/>
                </a:srgbClr>
              </a:gs>
              <a:gs pos="0">
                <a:schemeClr val="bg1">
                  <a:lumMod val="87000"/>
                </a:schemeClr>
              </a:gs>
              <a:gs pos="100000">
                <a:schemeClr val="bg1"/>
              </a:gs>
            </a:gsLst>
            <a:lin ang="2400000" scaled="0"/>
            <a:tileRect/>
          </a:gradFill>
          <a:ln w="635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Oval 21"/>
          <p:cNvSpPr>
            <a:spLocks noChangeAspect="1"/>
          </p:cNvSpPr>
          <p:nvPr/>
        </p:nvSpPr>
        <p:spPr>
          <a:xfrm rot="429050" flipH="1" flipV="1">
            <a:off x="4629050" y="3052269"/>
            <a:ext cx="1432400" cy="1611426"/>
          </a:xfrm>
          <a:custGeom>
            <a:avLst/>
            <a:gdLst/>
            <a:ahLst/>
            <a:cxnLst/>
            <a:rect l="l" t="t" r="r" b="b"/>
            <a:pathLst>
              <a:path w="1432400" h="1611426">
                <a:moveTo>
                  <a:pt x="620988" y="1573113"/>
                </a:moveTo>
                <a:lnTo>
                  <a:pt x="315603" y="1611426"/>
                </a:lnTo>
                <a:cubicBezTo>
                  <a:pt x="308860" y="1563605"/>
                  <a:pt x="305870" y="1515064"/>
                  <a:pt x="305861" y="1466136"/>
                </a:cubicBezTo>
                <a:lnTo>
                  <a:pt x="0" y="1296342"/>
                </a:lnTo>
                <a:lnTo>
                  <a:pt x="123064" y="837059"/>
                </a:lnTo>
                <a:lnTo>
                  <a:pt x="473562" y="842954"/>
                </a:lnTo>
                <a:cubicBezTo>
                  <a:pt x="521114" y="759041"/>
                  <a:pt x="578533" y="682532"/>
                  <a:pt x="643489" y="614051"/>
                </a:cubicBezTo>
                <a:lnTo>
                  <a:pt x="526093" y="251968"/>
                </a:lnTo>
                <a:lnTo>
                  <a:pt x="929327" y="0"/>
                </a:lnTo>
                <a:lnTo>
                  <a:pt x="1210923" y="271592"/>
                </a:lnTo>
                <a:lnTo>
                  <a:pt x="1208093" y="273359"/>
                </a:lnTo>
                <a:cubicBezTo>
                  <a:pt x="1268660" y="254302"/>
                  <a:pt x="1331076" y="240852"/>
                  <a:pt x="1394827" y="233939"/>
                </a:cubicBezTo>
                <a:lnTo>
                  <a:pt x="1432400" y="533430"/>
                </a:lnTo>
                <a:cubicBezTo>
                  <a:pt x="931260" y="613548"/>
                  <a:pt x="576945" y="1067987"/>
                  <a:pt x="620988" y="1573113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87000"/>
                </a:schemeClr>
              </a:gs>
              <a:gs pos="100000">
                <a:schemeClr val="bg1"/>
              </a:gs>
            </a:gsLst>
            <a:lin ang="0" scaled="0"/>
            <a:tileRect/>
          </a:gradFill>
          <a:ln w="635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" name="Oval 21"/>
          <p:cNvSpPr>
            <a:spLocks noChangeAspect="1"/>
          </p:cNvSpPr>
          <p:nvPr/>
        </p:nvSpPr>
        <p:spPr>
          <a:xfrm rot="5820000" flipH="1" flipV="1">
            <a:off x="3061944" y="3044799"/>
            <a:ext cx="1433238" cy="1611426"/>
          </a:xfrm>
          <a:custGeom>
            <a:avLst/>
            <a:gdLst/>
            <a:ahLst/>
            <a:cxnLst/>
            <a:rect l="l" t="t" r="r" b="b"/>
            <a:pathLst>
              <a:path w="1433238" h="1611426">
                <a:moveTo>
                  <a:pt x="1433238" y="540105"/>
                </a:moveTo>
                <a:cubicBezTo>
                  <a:pt x="934564" y="619754"/>
                  <a:pt x="580875" y="1070338"/>
                  <a:pt x="621281" y="1573076"/>
                </a:cubicBezTo>
                <a:lnTo>
                  <a:pt x="315603" y="1611426"/>
                </a:lnTo>
                <a:cubicBezTo>
                  <a:pt x="308860" y="1563605"/>
                  <a:pt x="305870" y="1515064"/>
                  <a:pt x="305861" y="1466136"/>
                </a:cubicBezTo>
                <a:lnTo>
                  <a:pt x="0" y="1296342"/>
                </a:lnTo>
                <a:lnTo>
                  <a:pt x="123064" y="837059"/>
                </a:lnTo>
                <a:lnTo>
                  <a:pt x="473562" y="842954"/>
                </a:lnTo>
                <a:cubicBezTo>
                  <a:pt x="521114" y="759041"/>
                  <a:pt x="578533" y="682532"/>
                  <a:pt x="643489" y="614051"/>
                </a:cubicBezTo>
                <a:lnTo>
                  <a:pt x="526093" y="251968"/>
                </a:lnTo>
                <a:lnTo>
                  <a:pt x="929327" y="0"/>
                </a:lnTo>
                <a:lnTo>
                  <a:pt x="1210923" y="271592"/>
                </a:lnTo>
                <a:lnTo>
                  <a:pt x="1208093" y="273359"/>
                </a:lnTo>
                <a:cubicBezTo>
                  <a:pt x="1268660" y="254302"/>
                  <a:pt x="1331076" y="240852"/>
                  <a:pt x="1394827" y="233939"/>
                </a:cubicBezTo>
                <a:close/>
              </a:path>
            </a:pathLst>
          </a:custGeom>
          <a:solidFill>
            <a:schemeClr val="bg1"/>
          </a:solidFill>
          <a:ln w="635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446741" y="1563638"/>
            <a:ext cx="2539483" cy="494026"/>
            <a:chOff x="803640" y="3362835"/>
            <a:chExt cx="2059657" cy="494026"/>
          </a:xfrm>
        </p:grpSpPr>
        <p:sp>
          <p:nvSpPr>
            <p:cNvPr id="16" name="TextBox 15"/>
            <p:cNvSpPr txBox="1"/>
            <p:nvPr/>
          </p:nvSpPr>
          <p:spPr>
            <a:xfrm>
              <a:off x="803640" y="3579862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accent1"/>
                  </a:solidFill>
                  <a:cs typeface="Arial" pitchFamily="34" charset="0"/>
                </a:rPr>
                <a:t>Provided Data on City Affordability   </a:t>
              </a:r>
              <a:endParaRPr lang="ko-KR" altLang="en-US" sz="1200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accent1"/>
                  </a:solidFill>
                  <a:cs typeface="Arial" pitchFamily="34" charset="0"/>
                </a:rPr>
                <a:t>Zillow.com</a:t>
              </a:r>
              <a:endParaRPr lang="ko-KR" altLang="en-US" sz="12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269264" y="3363838"/>
            <a:ext cx="2994389" cy="873448"/>
            <a:chOff x="803640" y="3362835"/>
            <a:chExt cx="2428610" cy="873448"/>
          </a:xfrm>
        </p:grpSpPr>
        <p:sp>
          <p:nvSpPr>
            <p:cNvPr id="19" name="TextBox 18"/>
            <p:cNvSpPr txBox="1"/>
            <p:nvPr/>
          </p:nvSpPr>
          <p:spPr>
            <a:xfrm>
              <a:off x="1172593" y="3589952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200" dirty="0">
                  <a:solidFill>
                    <a:schemeClr val="accent4"/>
                  </a:solidFill>
                  <a:cs typeface="Arial" pitchFamily="34" charset="0"/>
                </a:rPr>
                <a:t>Unemployment Rates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200" dirty="0">
                  <a:solidFill>
                    <a:schemeClr val="accent4"/>
                  </a:solidFill>
                  <a:cs typeface="Arial" pitchFamily="34" charset="0"/>
                </a:rPr>
                <a:t>Median Income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200" dirty="0">
                  <a:solidFill>
                    <a:schemeClr val="accent4"/>
                  </a:solidFill>
                  <a:cs typeface="Arial" pitchFamily="34" charset="0"/>
                </a:rPr>
                <a:t>Education Attainment Statistics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accent4"/>
                  </a:solidFill>
                  <a:cs typeface="Arial" pitchFamily="34" charset="0"/>
                </a:rPr>
                <a:t>Bureau of Labor Statistics</a:t>
              </a:r>
              <a:endParaRPr lang="ko-KR" altLang="en-US" sz="1200" b="1" dirty="0">
                <a:solidFill>
                  <a:schemeClr val="accent4"/>
                </a:solidFill>
                <a:cs typeface="Arial" pitchFamily="34" charset="0"/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6116170" y="1563638"/>
            <a:ext cx="2539483" cy="678692"/>
            <a:chOff x="803640" y="3362835"/>
            <a:chExt cx="2059657" cy="678692"/>
          </a:xfrm>
        </p:grpSpPr>
        <p:sp>
          <p:nvSpPr>
            <p:cNvPr id="22" name="TextBox 21"/>
            <p:cNvSpPr txBox="1"/>
            <p:nvPr/>
          </p:nvSpPr>
          <p:spPr>
            <a:xfrm>
              <a:off x="803640" y="3579862"/>
              <a:ext cx="20596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accent2"/>
                  </a:solidFill>
                  <a:cs typeface="Arial" pitchFamily="34" charset="0"/>
                </a:rPr>
                <a:t>Gave us the “Hotness” Scores for our cities</a:t>
              </a:r>
              <a:endParaRPr lang="ko-KR" altLang="en-US" sz="1200" dirty="0">
                <a:solidFill>
                  <a:schemeClr val="accent2"/>
                </a:solidFill>
                <a:cs typeface="Arial" pitchFamily="34" charset="0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2"/>
                  </a:solidFill>
                  <a:cs typeface="Arial" pitchFamily="34" charset="0"/>
                </a:rPr>
                <a:t>Realtor.com</a:t>
              </a:r>
              <a:endParaRPr lang="ko-KR" altLang="en-US" sz="1200" b="1" dirty="0">
                <a:solidFill>
                  <a:schemeClr val="accent2"/>
                </a:solidFill>
                <a:cs typeface="Arial" pitchFamily="34" charset="0"/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6156176" y="3363838"/>
            <a:ext cx="2539483" cy="852843"/>
            <a:chOff x="803640" y="3362835"/>
            <a:chExt cx="2059657" cy="852843"/>
          </a:xfrm>
        </p:grpSpPr>
        <p:sp>
          <p:nvSpPr>
            <p:cNvPr id="25" name="TextBox 24"/>
            <p:cNvSpPr txBox="1"/>
            <p:nvPr/>
          </p:nvSpPr>
          <p:spPr>
            <a:xfrm>
              <a:off x="803640" y="3569347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accent3"/>
                  </a:solidFill>
                  <a:cs typeface="Arial" pitchFamily="34" charset="0"/>
                </a:rPr>
                <a:t>So we could use an API and provide some “Pretty Sweet” Images</a:t>
              </a:r>
              <a:endParaRPr lang="ko-KR" altLang="en-US" sz="1200" dirty="0">
                <a:solidFill>
                  <a:schemeClr val="accent3"/>
                </a:solidFill>
                <a:cs typeface="Arial" pitchFamily="34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3"/>
                  </a:solidFill>
                  <a:cs typeface="Arial" pitchFamily="34" charset="0"/>
                </a:rPr>
                <a:t>Google Maps API</a:t>
              </a:r>
              <a:endParaRPr lang="ko-KR" altLang="en-US" sz="1200" b="1" dirty="0">
                <a:solidFill>
                  <a:schemeClr val="accent3"/>
                </a:solidFill>
                <a:cs typeface="Arial" pitchFamily="34" charset="0"/>
              </a:endParaRPr>
            </a:p>
          </p:txBody>
        </p:sp>
      </p:grpSp>
      <p:sp>
        <p:nvSpPr>
          <p:cNvPr id="27" name="Oval 26"/>
          <p:cNvSpPr/>
          <p:nvPr/>
        </p:nvSpPr>
        <p:spPr>
          <a:xfrm>
            <a:off x="3687210" y="2194352"/>
            <a:ext cx="1769580" cy="1769580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87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635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3" name="Rectangle 9"/>
          <p:cNvSpPr/>
          <p:nvPr/>
        </p:nvSpPr>
        <p:spPr>
          <a:xfrm>
            <a:off x="4163087" y="2429214"/>
            <a:ext cx="817825" cy="686862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accent6"/>
          </a:solidFill>
          <a:ln w="635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995936" y="3202676"/>
            <a:ext cx="10801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accent6"/>
                </a:solidFill>
                <a:cs typeface="Arial" pitchFamily="34" charset="0"/>
              </a:rPr>
              <a:t>Data</a:t>
            </a:r>
            <a:endParaRPr lang="ko-KR" altLang="en-US" sz="2800" b="1" dirty="0">
              <a:solidFill>
                <a:schemeClr val="accent6"/>
              </a:solidFill>
              <a:cs typeface="Arial" pitchFamily="34" charset="0"/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00D1948-6B8E-4D3F-9B5D-00C1C2B759CF}"/>
              </a:ext>
            </a:extLst>
          </p:cNvPr>
          <p:cNvGrpSpPr/>
          <p:nvPr/>
        </p:nvGrpSpPr>
        <p:grpSpPr>
          <a:xfrm>
            <a:off x="5880347" y="2487368"/>
            <a:ext cx="2539483" cy="494026"/>
            <a:chOff x="803640" y="3362835"/>
            <a:chExt cx="2059657" cy="494026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CFFA3D6-8EB5-4A31-B5FA-9C8BCEAB7DC3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accent1"/>
                  </a:solidFill>
                  <a:cs typeface="Arial" pitchFamily="34" charset="0"/>
                </a:rPr>
                <a:t>City Coordinate Data</a:t>
              </a:r>
              <a:endParaRPr lang="ko-KR" altLang="en-US" sz="1200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A1DDE62-891E-4B2D-85B9-21B8ABF570BB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 err="1">
                  <a:solidFill>
                    <a:schemeClr val="accent1"/>
                  </a:solidFill>
                  <a:cs typeface="Arial" pitchFamily="34" charset="0"/>
                </a:rPr>
                <a:t>OpenWeatherMap</a:t>
              </a:r>
              <a:r>
                <a:rPr lang="en-US" altLang="ko-KR" sz="1200" b="1" dirty="0">
                  <a:solidFill>
                    <a:schemeClr val="accent1"/>
                  </a:solidFill>
                  <a:cs typeface="Arial" pitchFamily="34" charset="0"/>
                </a:rPr>
                <a:t> API</a:t>
              </a:r>
              <a:endParaRPr lang="ko-KR" altLang="en-US" sz="12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1AF152A-F193-47EB-B205-37961B8F29A8}"/>
              </a:ext>
            </a:extLst>
          </p:cNvPr>
          <p:cNvGrpSpPr/>
          <p:nvPr/>
        </p:nvGrpSpPr>
        <p:grpSpPr>
          <a:xfrm>
            <a:off x="358631" y="2466636"/>
            <a:ext cx="2539483" cy="494026"/>
            <a:chOff x="803640" y="3362835"/>
            <a:chExt cx="2059657" cy="494026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A3B9629-38F4-4882-9E76-4F6CB2D8EDA7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accent1"/>
                  </a:solidFill>
                  <a:cs typeface="Arial" pitchFamily="34" charset="0"/>
                </a:rPr>
                <a:t>Homebuyer Demographics</a:t>
              </a:r>
              <a:endParaRPr lang="ko-KR" altLang="en-US" sz="1200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B32F225-CE2B-413E-895E-34B58318E50B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accent1"/>
                  </a:solidFill>
                  <a:cs typeface="Arial" pitchFamily="34" charset="0"/>
                </a:rPr>
                <a:t>FHFA.gov</a:t>
              </a:r>
              <a:endParaRPr lang="ko-KR" altLang="en-US" sz="12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27092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275856" y="1902483"/>
            <a:ext cx="5868144" cy="813283"/>
          </a:xfrm>
        </p:spPr>
        <p:txBody>
          <a:bodyPr/>
          <a:lstStyle/>
          <a:p>
            <a:r>
              <a:rPr lang="en-US" altLang="ko-KR" dirty="0"/>
              <a:t>Data Analysis &amp;</a:t>
            </a:r>
          </a:p>
          <a:p>
            <a:r>
              <a:rPr lang="en-US" altLang="ko-KR" dirty="0"/>
              <a:t>Discussion</a:t>
            </a:r>
            <a:endParaRPr lang="ko-KR" alt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32FCEA7-0859-4D7B-8BD4-5C98109D44E3}"/>
              </a:ext>
            </a:extLst>
          </p:cNvPr>
          <p:cNvSpPr/>
          <p:nvPr/>
        </p:nvSpPr>
        <p:spPr>
          <a:xfrm>
            <a:off x="2771800" y="1059582"/>
            <a:ext cx="5976664" cy="432048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7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635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8ADBCC1-ECB3-4043-8297-8139737C498D}"/>
              </a:ext>
            </a:extLst>
          </p:cNvPr>
          <p:cNvSpPr/>
          <p:nvPr/>
        </p:nvSpPr>
        <p:spPr>
          <a:xfrm>
            <a:off x="2649935" y="987573"/>
            <a:ext cx="576064" cy="576064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87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635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F93549-CEEA-4B58-B67A-D013C7531E81}"/>
              </a:ext>
            </a:extLst>
          </p:cNvPr>
          <p:cNvSpPr txBox="1"/>
          <p:nvPr/>
        </p:nvSpPr>
        <p:spPr>
          <a:xfrm>
            <a:off x="2671856" y="1044773"/>
            <a:ext cx="554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2"/>
                </a:solidFill>
                <a:cs typeface="Arial" pitchFamily="34" charset="0"/>
              </a:rPr>
              <a:t>04</a:t>
            </a:r>
            <a:endParaRPr lang="ko-KR" altLang="en-US" sz="2400" b="1" dirty="0">
              <a:solidFill>
                <a:schemeClr val="accent2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12342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66F2029-CED2-4EAD-934F-1392B0034F6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Affordability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31080B-C8E2-4E4C-8275-91F0971492D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Divided Affordability into 3 tiers based on median income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2806904-4E41-4E93-9811-F0EBEE30350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09886"/>
            <a:ext cx="9144000" cy="2286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4FD4500-427F-4F6C-BF73-05A1BAE54F38}"/>
              </a:ext>
            </a:extLst>
          </p:cNvPr>
          <p:cNvSpPr txBox="1"/>
          <p:nvPr/>
        </p:nvSpPr>
        <p:spPr>
          <a:xfrm>
            <a:off x="1691680" y="1059582"/>
            <a:ext cx="3240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2"/>
                </a:solidFill>
                <a:cs typeface="Arial" pitchFamily="34" charset="0"/>
              </a:rPr>
              <a:t>Upper Tier: &gt;$118,000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49489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66F2029-CED2-4EAD-934F-1392B0034F6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Affordability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31080B-C8E2-4E4C-8275-91F0971492D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Divided Affordability into 3 tiers based on median income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4FD4500-427F-4F6C-BF73-05A1BAE54F38}"/>
              </a:ext>
            </a:extLst>
          </p:cNvPr>
          <p:cNvSpPr txBox="1"/>
          <p:nvPr/>
        </p:nvSpPr>
        <p:spPr>
          <a:xfrm>
            <a:off x="1691680" y="1059582"/>
            <a:ext cx="36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2"/>
                </a:solidFill>
                <a:cs typeface="Arial" pitchFamily="34" charset="0"/>
              </a:rPr>
              <a:t>Middle Tier: $40,001 to $117,999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E184D4-8C13-4BF4-AA57-EBB81A4D4EA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28750"/>
            <a:ext cx="9144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18294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-COLOR-A16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784A1"/>
      </a:accent1>
      <a:accent2>
        <a:srgbClr val="4784A1"/>
      </a:accent2>
      <a:accent3>
        <a:srgbClr val="4784A1"/>
      </a:accent3>
      <a:accent4>
        <a:srgbClr val="4784A1"/>
      </a:accent4>
      <a:accent5>
        <a:srgbClr val="4784A1"/>
      </a:accent5>
      <a:accent6>
        <a:srgbClr val="4784A1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tents Slide Master">
  <a:themeElements>
    <a:clrScheme name="ALLPPT-COLOR-A16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784A1"/>
      </a:accent1>
      <a:accent2>
        <a:srgbClr val="4784A1"/>
      </a:accent2>
      <a:accent3>
        <a:srgbClr val="4784A1"/>
      </a:accent3>
      <a:accent4>
        <a:srgbClr val="4784A1"/>
      </a:accent4>
      <a:accent5>
        <a:srgbClr val="4784A1"/>
      </a:accent5>
      <a:accent6>
        <a:srgbClr val="4784A1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4784A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Section Break Slide Master">
  <a:themeElements>
    <a:clrScheme name="ALLPPT-COLOR-A16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784A1"/>
      </a:accent1>
      <a:accent2>
        <a:srgbClr val="4784A1"/>
      </a:accent2>
      <a:accent3>
        <a:srgbClr val="4784A1"/>
      </a:accent3>
      <a:accent4>
        <a:srgbClr val="4784A1"/>
      </a:accent4>
      <a:accent5>
        <a:srgbClr val="4784A1"/>
      </a:accent5>
      <a:accent6>
        <a:srgbClr val="4784A1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2048</TotalTime>
  <Words>704</Words>
  <Application>Microsoft Office PowerPoint</Application>
  <PresentationFormat>On-screen Show (16:9)</PresentationFormat>
  <Paragraphs>211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Arial</vt:lpstr>
      <vt:lpstr>Cover and End Slide Master</vt:lpstr>
      <vt:lpstr>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googleslidesppt.com;allppt.com</dc:creator>
  <cp:lastModifiedBy>Brianna</cp:lastModifiedBy>
  <cp:revision>140</cp:revision>
  <dcterms:created xsi:type="dcterms:W3CDTF">2016-12-05T23:26:54Z</dcterms:created>
  <dcterms:modified xsi:type="dcterms:W3CDTF">2019-01-19T13:06:39Z</dcterms:modified>
</cp:coreProperties>
</file>